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fntdata" ContentType="application/x-fontdata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
<Relationships xmlns="http://schemas.openxmlformats.org/package/2006/relationships">
    <Relationship Id="rId1"
                  Type="http://schemas.openxmlformats.org/officeDocument/2006/relationships/extended-properties"
                  Target="docProps/app.xml"/>
    <Relationship Id="rId2" Type="http://schemas.openxmlformats.org/package/2006/relationships/metadata/core-properties"
                  Target="docProps/core.xml"/>
    <Relationship Id="rId3" Type="http://schemas.openxmlformats.org/officeDocument/2006/relationships/officeDocument"
                  Target="ppt/presentation.xml"/>
</Relationships>   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24384000" cy="13716000" type="screen16x9"/>
  <p:notesSz cx="5143500" cy="9144000"/>
  <p:embeddedFontLst>
    <p:embeddedFont>
      <p:font typeface="OPPOSans-B" panose="02010601030101010101" pitchFamily="2" charset="-122"/>
      <p:regular r:id="rId22"/>
    </p:embeddedFont>
    <p:embeddedFont>
      <p:font typeface="OPPOSans-R" panose="02010601030101010101" pitchFamily="2" charset="-122"/>
      <p:regular r:id="rId23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13"/>
  </p:normalViewPr>
  <p:slideViewPr>
    <p:cSldViewPr snapToGrid="0" snapToObjects="1">
      <p:cViewPr varScale="1">
        <p:scale>
          <a:sx n="119" d="100"/>
          <a:sy n="119" d="100"/>
        </p:scale>
        <p:origin x="3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  <Relationship Id="rId1" Target="slideMasters/slideMaster1.xml" Type="http://schemas.openxmlformats.org/officeDocument/2006/relationships/slideMaster"/><Relationship Id="rId2" Target="slides/slide1.xml" Type="http://schemas.openxmlformats.org/officeDocument/2006/relationships/slide"/><Relationship Id="rId3" Target="slides/slide2.xml" Type="http://schemas.openxmlformats.org/officeDocument/2006/relationships/slide"/><Relationship Id="rId4" Target="slides/slide3.xml" Type="http://schemas.openxmlformats.org/officeDocument/2006/relationships/slide"/><Relationship Id="rId5" Target="slides/slide4.xml" Type="http://schemas.openxmlformats.org/officeDocument/2006/relationships/slide"/><Relationship Id="rId6" Target="slides/slide5.xml" Type="http://schemas.openxmlformats.org/officeDocument/2006/relationships/slide"/><Relationship Id="rId7" Target="slides/slide6.xml" Type="http://schemas.openxmlformats.org/officeDocument/2006/relationships/slide"/><Relationship Id="rId8" Target="slides/slide7.xml" Type="http://schemas.openxmlformats.org/officeDocument/2006/relationships/slide"/><Relationship Id="rId9" Target="slides/slide8.xml" Type="http://schemas.openxmlformats.org/officeDocument/2006/relationships/slide"/><Relationship Id="rId10" Target="slides/slide9.xml" Type="http://schemas.openxmlformats.org/officeDocument/2006/relationships/slide"/><Relationship Id="rId11" Target="slides/slide10.xml" Type="http://schemas.openxmlformats.org/officeDocument/2006/relationships/slide"/><Relationship Id="rId12" Target="slides/slide11.xml" Type="http://schemas.openxmlformats.org/officeDocument/2006/relationships/slide"/><Relationship Id="rId13" Target="slides/slide12.xml" Type="http://schemas.openxmlformats.org/officeDocument/2006/relationships/slide"/><Relationship Id="rId14" Target="slides/slide13.xml" Type="http://schemas.openxmlformats.org/officeDocument/2006/relationships/slide"/><Relationship Id="rId15" Target="slides/slide14.xml" Type="http://schemas.openxmlformats.org/officeDocument/2006/relationships/slide"/><Relationship Id="rId16" Target="slides/slide15.xml" Type="http://schemas.openxmlformats.org/officeDocument/2006/relationships/slide"/><Relationship Id="rId17" Target="slides/slide16.xml" Type="http://schemas.openxmlformats.org/officeDocument/2006/relationships/slide"/><Relationship Id="rId18" Target="slides/slide17.xml" Type="http://schemas.openxmlformats.org/officeDocument/2006/relationships/slide"/><Relationship Id="rId19" Target="slides/slide18.xml" Type="http://schemas.openxmlformats.org/officeDocument/2006/relationships/slide"/><Relationship Id="rId20" Target="slides/slide19.xml" Type="http://schemas.openxmlformats.org/officeDocument/2006/relationships/slide"/><Relationship Id="rId21" Target="slides/slide20.xml" Type="http://schemas.openxmlformats.org/officeDocument/2006/relationships/slide"/>  <Relationship Id="rId22" Target="fonts/font1.fntdata" Type="http://schemas.openxmlformats.org/officeDocument/2006/relationships/font"/>  <Relationship Id="rId23" Target="fonts/font2.fntdata" Type="http://schemas.openxmlformats.org/officeDocument/2006/relationships/font"/>  <Relationship Id="rId24" Target="presProps.xml" Type="http://schemas.openxmlformats.org/officeDocument/2006/relationships/presProps"/>  <Relationship Id="rId25" Target="viewProps.xml" Type="http://schemas.openxmlformats.org/officeDocument/2006/relationships/viewProps"/>  <Relationship Id="rId26" Target="theme/theme1.xml" Type="http://schemas.openxmlformats.org/officeDocument/2006/relationships/theme"/>  <Relationship Id="rId27" Target="tableStyles.xml" Type="http://schemas.openxmlformats.org/officeDocument/2006/relationships/tableStyles"/></Relationships>
</file>

<file path=ppt/slideLayouts/_rels/slideLayout1.xml.rels><?xml version="1.0" encoding="UTF-8" standalone="yes"?>
<Relationships xmlns="http://schemas.openxmlformats.org/package/2006/relationships">
    <Relationship Id="rId1" Target="../slideMasters/slideMaster1.xml"
                  Type="http://schemas.openxmlformats.org/officeDocument/2006/relationships/slideMaster"/>
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
    <Relationship Id="rId1" Target="../slideLayouts/slideLayout1.xml"
                  Type="http://schemas.openxmlformats.org/officeDocument/2006/relationships/slideLayout"/>
    <Relationship Id="rId2" Target="../theme/theme1.xml"
                  Type="http://schemas.openxmlformats.org/officeDocument/2006/relationships/theme"/>
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1" Type="http://schemas.openxmlformats.org/officeDocument/2006/relationships/image" Target="../media/image1.png"/><Relationship Id="rId102" Type="http://schemas.openxmlformats.org/officeDocument/2006/relationships/image" Target="../media/image75.png"/><Relationship Id="rId106" Type="http://schemas.openxmlformats.org/officeDocument/2006/relationships/image" Target="../media/image2.png"/></Relationships>
</file>

<file path=ppt/slides/_rels/slide10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01" Type="http://schemas.openxmlformats.org/officeDocument/2006/relationships/image" Target="../media/image44.png"/><Relationship Id="rId1002" Type="http://schemas.openxmlformats.org/officeDocument/2006/relationships/image" Target="../media/image47.png"/><Relationship Id="rId1003" Type="http://schemas.openxmlformats.org/officeDocument/2006/relationships/image" Target="../media/image48.png"/><Relationship Id="rId1004" Type="http://schemas.openxmlformats.org/officeDocument/2006/relationships/image" Target="../media/image7.png"/><Relationship Id="rId1005" Type="http://schemas.openxmlformats.org/officeDocument/2006/relationships/image" Target="../media/image46.png"/><Relationship Id="rId1006" Type="http://schemas.openxmlformats.org/officeDocument/2006/relationships/image" Target="../media/image8.png"/><Relationship Id="rId1007" Type="http://schemas.openxmlformats.org/officeDocument/2006/relationships/image" Target="../media/image49.png"/><Relationship Id="rId1008" Type="http://schemas.openxmlformats.org/officeDocument/2006/relationships/image" Target="../media/image51.png"/><Relationship Id="rId1009" Type="http://schemas.openxmlformats.org/officeDocument/2006/relationships/image" Target="../media/image50.png"/><Relationship Id="rId10010" Type="http://schemas.openxmlformats.org/officeDocument/2006/relationships/image" Target="../media/image52.png"/><Relationship Id="rId10011" Type="http://schemas.openxmlformats.org/officeDocument/2006/relationships/image" Target="../media/image9.png"/></Relationships>
</file>

<file path=ppt/slides/_rels/slide1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101" Type="http://schemas.openxmlformats.org/officeDocument/2006/relationships/image" Target="../media/image59.png"/><Relationship Id="rId1102" Type="http://schemas.openxmlformats.org/officeDocument/2006/relationships/image" Target="../media/image53.png"/><Relationship Id="rId1103" Type="http://schemas.openxmlformats.org/officeDocument/2006/relationships/image" Target="../media/image54.png"/><Relationship Id="rId1104" Type="http://schemas.openxmlformats.org/officeDocument/2006/relationships/image" Target="../media/image55.png"/></Relationships>
</file>

<file path=ppt/slides/_rels/slide12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201" Type="http://schemas.openxmlformats.org/officeDocument/2006/relationships/image" Target="../media/image58.png"/><Relationship Id="rId1202" Type="http://schemas.openxmlformats.org/officeDocument/2006/relationships/image" Target="../media/image60.png"/><Relationship Id="rId1203" Type="http://schemas.openxmlformats.org/officeDocument/2006/relationships/image" Target="../media/image56.png"/><Relationship Id="rId1204" Type="http://schemas.openxmlformats.org/officeDocument/2006/relationships/image" Target="../media/image70.png"/><Relationship Id="rId1205" Type="http://schemas.openxmlformats.org/officeDocument/2006/relationships/image" Target="../media/image57.png"/><Relationship Id="rId1206" Type="http://schemas.openxmlformats.org/officeDocument/2006/relationships/image" Target="../media/image61.png"/><Relationship Id="rId1207" Type="http://schemas.openxmlformats.org/officeDocument/2006/relationships/image" Target="../media/image73.png"/><Relationship Id="rId1208" Type="http://schemas.openxmlformats.org/officeDocument/2006/relationships/image" Target="../media/image71.png"/><Relationship Id="rId1209" Type="http://schemas.openxmlformats.org/officeDocument/2006/relationships/image" Target="../media/image62.png"/><Relationship Id="rId12010" Type="http://schemas.openxmlformats.org/officeDocument/2006/relationships/image" Target="../media/image72.png"/><Relationship Id="rId12011" Type="http://schemas.openxmlformats.org/officeDocument/2006/relationships/image" Target="../media/image65.png"/><Relationship Id="rId12012" Type="http://schemas.openxmlformats.org/officeDocument/2006/relationships/image" Target="../media/image64.png"/></Relationships>
</file>

<file path=ppt/slides/_rels/slide13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301" Type="http://schemas.openxmlformats.org/officeDocument/2006/relationships/image" Target="../media/image63.png"/><Relationship Id="rId1302" Type="http://schemas.openxmlformats.org/officeDocument/2006/relationships/image" Target="../media/image11.png"/><Relationship Id="rId1303" Type="http://schemas.openxmlformats.org/officeDocument/2006/relationships/image" Target="../media/image10.png"/><Relationship Id="rId1304" Type="http://schemas.openxmlformats.org/officeDocument/2006/relationships/image" Target="../media/image66.png"/></Relationships>
</file>

<file path=ppt/slides/_rels/slide14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401" Type="http://schemas.openxmlformats.org/officeDocument/2006/relationships/image" Target="../media/image67.png"/><Relationship Id="rId1402" Type="http://schemas.openxmlformats.org/officeDocument/2006/relationships/image" Target="../media/image68.jpeg"/><Relationship Id="rId1403" Type="http://schemas.openxmlformats.org/officeDocument/2006/relationships/image" Target="../media/image69.png"/><Relationship Id="rId1404" Type="http://schemas.openxmlformats.org/officeDocument/2006/relationships/image" Target="../media/image77.jpeg"/><Relationship Id="rId1405" Type="http://schemas.openxmlformats.org/officeDocument/2006/relationships/image" Target="../media/image78.png"/><Relationship Id="rId1406" Type="http://schemas.openxmlformats.org/officeDocument/2006/relationships/image" Target="../media/image79.jpeg"/><Relationship Id="rId1407" Type="http://schemas.openxmlformats.org/officeDocument/2006/relationships/image" Target="../media/image81.png"/></Relationships>
</file>

<file path=ppt/slides/_rels/slide15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501" Type="http://schemas.openxmlformats.org/officeDocument/2006/relationships/image" Target="../media/image80.png"/><Relationship Id="rId1502" Type="http://schemas.openxmlformats.org/officeDocument/2006/relationships/image" Target="../media/image84.png"/><Relationship Id="rId1503" Type="http://schemas.openxmlformats.org/officeDocument/2006/relationships/image" Target="../media/image82.png"/><Relationship Id="rId1504" Type="http://schemas.openxmlformats.org/officeDocument/2006/relationships/image" Target="../media/image89.png"/><Relationship Id="rId1505" Type="http://schemas.openxmlformats.org/officeDocument/2006/relationships/image" Target="../media/image94.png"/><Relationship Id="rId1506" Type="http://schemas.openxmlformats.org/officeDocument/2006/relationships/image" Target="../media/image83.png"/></Relationships>
</file>

<file path=ppt/slides/_rels/slide16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601" Type="http://schemas.openxmlformats.org/officeDocument/2006/relationships/image" Target="../media/image85.png"/><Relationship Id="rId1602" Type="http://schemas.openxmlformats.org/officeDocument/2006/relationships/image" Target="../media/image88.png"/><Relationship Id="rId1603" Type="http://schemas.openxmlformats.org/officeDocument/2006/relationships/image" Target="../media/image87.png"/><Relationship Id="rId1604" Type="http://schemas.openxmlformats.org/officeDocument/2006/relationships/image" Target="../media/image86.png"/><Relationship Id="rId1605" Type="http://schemas.openxmlformats.org/officeDocument/2006/relationships/image" Target="../media/image91.png"/><Relationship Id="rId1606" Type="http://schemas.openxmlformats.org/officeDocument/2006/relationships/image" Target="../media/image90.png"/><Relationship Id="rId1607" Type="http://schemas.openxmlformats.org/officeDocument/2006/relationships/image" Target="../media/image92.png"/><Relationship Id="rId1608" Type="http://schemas.openxmlformats.org/officeDocument/2006/relationships/image" Target="../media/image93.png"/></Relationships>
</file>

<file path=ppt/slides/_rels/slide17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701" Type="http://schemas.openxmlformats.org/officeDocument/2006/relationships/image" Target="../media/image5.png"/><Relationship Id="rId1702" Type="http://schemas.openxmlformats.org/officeDocument/2006/relationships/image" Target="../media/image17.png"/><Relationship Id="rId1703" Type="http://schemas.openxmlformats.org/officeDocument/2006/relationships/image" Target="../media/image16.png"/></Relationships>
</file>

<file path=ppt/slides/_rels/slide18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801" Type="http://schemas.openxmlformats.org/officeDocument/2006/relationships/image" Target="../media/image105.png"/><Relationship Id="rId1802" Type="http://schemas.openxmlformats.org/officeDocument/2006/relationships/image" Target="../media/image95.png"/><Relationship Id="rId1803" Type="http://schemas.openxmlformats.org/officeDocument/2006/relationships/image" Target="../media/image96.png"/><Relationship Id="rId1804" Type="http://schemas.openxmlformats.org/officeDocument/2006/relationships/image" Target="../media/image100.png"/><Relationship Id="rId1805" Type="http://schemas.openxmlformats.org/officeDocument/2006/relationships/image" Target="../media/image97.png"/><Relationship Id="rId1806" Type="http://schemas.openxmlformats.org/officeDocument/2006/relationships/image" Target="../media/image102.png"/><Relationship Id="rId1807" Type="http://schemas.openxmlformats.org/officeDocument/2006/relationships/image" Target="../media/image101.png"/><Relationship Id="rId1808" Type="http://schemas.openxmlformats.org/officeDocument/2006/relationships/image" Target="../media/image106.png"/><Relationship Id="rId1809" Type="http://schemas.openxmlformats.org/officeDocument/2006/relationships/image" Target="../media/image99.png"/><Relationship Id="rId18010" Type="http://schemas.openxmlformats.org/officeDocument/2006/relationships/image" Target="../media/image98.png"/><Relationship Id="rId18011" Type="http://schemas.openxmlformats.org/officeDocument/2006/relationships/image" Target="../media/image104.png"/><Relationship Id="rId18012" Type="http://schemas.openxmlformats.org/officeDocument/2006/relationships/image" Target="../media/image103.png"/><Relationship Id="rId18013" Type="http://schemas.openxmlformats.org/officeDocument/2006/relationships/image" Target="../media/image113.png"/><Relationship Id="rId18014" Type="http://schemas.openxmlformats.org/officeDocument/2006/relationships/image" Target="../media/image107.png"/></Relationships>
</file>

<file path=ppt/slides/_rels/slide19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901" Type="http://schemas.openxmlformats.org/officeDocument/2006/relationships/image" Target="../media/image108.png"/><Relationship Id="rId1902" Type="http://schemas.openxmlformats.org/officeDocument/2006/relationships/image" Target="../media/image109.png"/><Relationship Id="rId1903" Type="http://schemas.openxmlformats.org/officeDocument/2006/relationships/image" Target="../media/image110.png"/></Relationships>
</file>

<file path=ppt/slides/_rels/slide2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201" Type="http://schemas.openxmlformats.org/officeDocument/2006/relationships/image" Target="../media/image6.png"/><Relationship Id="rId202" Type="http://schemas.openxmlformats.org/officeDocument/2006/relationships/image" Target="../media/image12.png"/><Relationship Id="rId205" Type="http://schemas.openxmlformats.org/officeDocument/2006/relationships/image" Target="../media/image14.png"/><Relationship Id="rId208" Type="http://schemas.openxmlformats.org/officeDocument/2006/relationships/image" Target="../media/image13.png"/><Relationship Id="rId2011" Type="http://schemas.openxmlformats.org/officeDocument/2006/relationships/image" Target="../media/image15.png"/></Relationships>
</file>

<file path=ppt/slides/_rels/slide20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2001" Type="http://schemas.openxmlformats.org/officeDocument/2006/relationships/image" Target="../media/image112.png"/><Relationship Id="rId2002" Type="http://schemas.openxmlformats.org/officeDocument/2006/relationships/image" Target="../media/image76.png"/><Relationship Id="rId2003" Type="http://schemas.openxmlformats.org/officeDocument/2006/relationships/image" Target="../media/image111.png"/></Relationships>
</file>

<file path=ppt/slides/_rels/slide3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301" Type="http://schemas.openxmlformats.org/officeDocument/2006/relationships/image" Target="../media/image3.png"/><Relationship Id="rId302" Type="http://schemas.openxmlformats.org/officeDocument/2006/relationships/image" Target="../media/image17.png"/><Relationship Id="rId303" Type="http://schemas.openxmlformats.org/officeDocument/2006/relationships/image" Target="../media/image16.png"/></Relationships>
</file>

<file path=ppt/slides/_rels/slide4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401" Type="http://schemas.openxmlformats.org/officeDocument/2006/relationships/image" Target="../media/image18.png"/><Relationship Id="rId402" Type="http://schemas.openxmlformats.org/officeDocument/2006/relationships/image" Target="../media/image20.png"/><Relationship Id="rId403" Type="http://schemas.openxmlformats.org/officeDocument/2006/relationships/image" Target="../media/image19.png"/><Relationship Id="rId404" Type="http://schemas.openxmlformats.org/officeDocument/2006/relationships/image" Target="../media/image21.png"/><Relationship Id="rId405" Type="http://schemas.openxmlformats.org/officeDocument/2006/relationships/image" Target="../media/image23.png"/><Relationship Id="rId406" Type="http://schemas.openxmlformats.org/officeDocument/2006/relationships/image" Target="../media/image22.png"/></Relationships>
</file>

<file path=ppt/slides/_rels/slide5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501" Type="http://schemas.openxmlformats.org/officeDocument/2006/relationships/image" Target="../media/image4.png"/><Relationship Id="rId502" Type="http://schemas.openxmlformats.org/officeDocument/2006/relationships/image" Target="../media/image17.png"/><Relationship Id="rId503" Type="http://schemas.openxmlformats.org/officeDocument/2006/relationships/image" Target="../media/image16.png"/></Relationships>
</file>

<file path=ppt/slides/_rels/slide6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601" Type="http://schemas.openxmlformats.org/officeDocument/2006/relationships/image" Target="../media/image25.png"/><Relationship Id="rId602" Type="http://schemas.openxmlformats.org/officeDocument/2006/relationships/image" Target="../media/image26.png"/><Relationship Id="rId603" Type="http://schemas.openxmlformats.org/officeDocument/2006/relationships/image" Target="../media/image24.png"/><Relationship Id="rId604" Type="http://schemas.openxmlformats.org/officeDocument/2006/relationships/image" Target="../media/image28.png"/></Relationships>
</file>

<file path=ppt/slides/_rels/slide7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701" Type="http://schemas.openxmlformats.org/officeDocument/2006/relationships/image" Target="../media/image27.png"/><Relationship Id="rId702" Type="http://schemas.openxmlformats.org/officeDocument/2006/relationships/image" Target="../media/image29.png"/><Relationship Id="rId703" Type="http://schemas.openxmlformats.org/officeDocument/2006/relationships/image" Target="../media/image31.png"/><Relationship Id="rId704" Type="http://schemas.openxmlformats.org/officeDocument/2006/relationships/image" Target="../media/image30.jpeg"/><Relationship Id="rId705" Type="http://schemas.openxmlformats.org/officeDocument/2006/relationships/image" Target="../media/image38.jpeg"/></Relationships>
</file>

<file path=ppt/slides/_rels/slide8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801" Type="http://schemas.openxmlformats.org/officeDocument/2006/relationships/image" Target="../media/image36.png"/><Relationship Id="rId802" Type="http://schemas.openxmlformats.org/officeDocument/2006/relationships/image" Target="../media/image32.png"/><Relationship Id="rId803" Type="http://schemas.openxmlformats.org/officeDocument/2006/relationships/image" Target="../media/image34.png"/><Relationship Id="rId804" Type="http://schemas.openxmlformats.org/officeDocument/2006/relationships/image" Target="../media/image33.png"/><Relationship Id="rId805" Type="http://schemas.openxmlformats.org/officeDocument/2006/relationships/image" Target="../media/image37.png"/><Relationship Id="rId806" Type="http://schemas.openxmlformats.org/officeDocument/2006/relationships/image" Target="../media/image35.png"/></Relationships>
</file>

<file path=ppt/slides/_rels/slide9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901" Type="http://schemas.openxmlformats.org/officeDocument/2006/relationships/image" Target="../media/image39.png"/><Relationship Id="rId902" Type="http://schemas.openxmlformats.org/officeDocument/2006/relationships/image" Target="../media/image41.png"/><Relationship Id="rId903" Type="http://schemas.openxmlformats.org/officeDocument/2006/relationships/image" Target="../media/image40.png"/><Relationship Id="rId905" Type="http://schemas.openxmlformats.org/officeDocument/2006/relationships/image" Target="../media/image42.png"/><Relationship Id="rId906" Type="http://schemas.openxmlformats.org/officeDocument/2006/relationships/image" Target="../media/image43.png"/><Relationship Id="rId908" Type="http://schemas.openxmlformats.org/officeDocument/2006/relationships/image" Target="../media/image74.png"/><Relationship Id="rId909" Type="http://schemas.openxmlformats.org/officeDocument/2006/relationships/image" Target="../media/image4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image 101"/>
          <p:cNvPicPr>
            <a:picLocks noChangeAspect="1"/>
          </p:cNvPicPr>
          <p:nvPr/>
        </p:nvPicPr>
        <p:blipFill>
          <a:blip r:embed="rId101">
                </a:blip>
          <a:srcRect/>
          <a:stretch>
            <a:fillRect/>
          </a:stretch>
        </p:blipFill>
        <p:spPr>
          <a:xfrm rot="0" flipV="0" flipH="0">
            <a:off x="20260987" y="1663700"/>
            <a:ext cx="4140200" cy="4622800"/>
          </a:xfrm>
          <a:prstGeom prst="rect">
            <a:avLst/>
          </a:prstGeom>
        </p:spPr>
      </p:pic>
      <p:pic>
        <p:nvPicPr>
          <p:cNvPr id="102" name="image 102"/>
          <p:cNvPicPr>
            <a:picLocks noChangeAspect="1"/>
          </p:cNvPicPr>
          <p:nvPr/>
        </p:nvPicPr>
        <p:blipFill>
          <a:blip r:embed="rId102">
                </a:blip>
          <a:srcRect/>
          <a:stretch>
            <a:fillRect/>
          </a:stretch>
        </p:blipFill>
        <p:spPr>
          <a:xfrm rot="0" flipV="0" flipH="0">
            <a:off x="0" y="0"/>
            <a:ext cx="24384000" cy="13716000"/>
          </a:xfrm>
          <a:prstGeom prst="rect">
            <a:avLst/>
          </a:prstGeom>
        </p:spPr>
      </p:pic>
      <p:sp>
        <p:nvSpPr>
          <p:cNvPr id="103" name="Object 103"/>
          <p:cNvSpPr txBox="1"/>
          <p:nvPr/>
        </p:nvSpPr>
        <p:spPr>
          <a:xfrm>
            <a:off x="1522930" y="6678211"/>
            <a:ext cx="6451600" cy="22860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15000" i="0" b="0" dirty="0" smtClean="0" lang="zh-CN">
                <a:solidFill>
                  <a:srgbClr val="C10000"/>
                </a:solidFill>
                <a:latin typeface="OPPOSans-B"/>
                <a:ea typeface="OPPOSans-B"/>
              </a:rPr>
              <a:t>2021</a:t>
            </a:r>
            <a:endParaRPr lang="zh-CN" altLang="en-US"/>
          </a:p>
        </p:txBody>
      </p:sp>
      <p:sp>
        <p:nvSpPr>
          <p:cNvPr id="104" name="Object 104"/>
          <p:cNvSpPr txBox="1"/>
          <p:nvPr/>
        </p:nvSpPr>
        <p:spPr>
          <a:xfrm>
            <a:off x="1522930" y="9078375"/>
            <a:ext cx="12347247" cy="1587499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10420" i="0" b="1" dirty="0" smtClean="0" lang="zh-CN">
                <a:solidFill>
                  <a:srgbClr val="000000"/>
                </a:solidFill>
                <a:latin typeface="OPPOSans-B"/>
                <a:ea typeface="OPPOSans-B"/>
              </a:rPr>
              <a:t>互联网管理述职</a:t>
            </a:r>
            <a:endParaRPr lang="zh-CN" altLang="en-US"/>
          </a:p>
        </p:txBody>
      </p:sp>
      <p:sp>
        <p:nvSpPr>
          <p:cNvPr id="105" name="Object 105"/>
          <p:cNvSpPr txBox="1"/>
          <p:nvPr/>
        </p:nvSpPr>
        <p:spPr>
          <a:xfrm>
            <a:off x="1522930" y="11224641"/>
            <a:ext cx="10056939" cy="6350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4170" i="0" b="0" dirty="0" smtClean="0" lang="zh-CN">
                <a:solidFill>
                  <a:srgbClr val="000000"/>
                </a:solidFill>
                <a:latin typeface="OPPOSans-R"/>
                <a:ea typeface="OPPOSans-R"/>
              </a:rPr>
              <a:t>汇报人:运营部——高小定</a:t>
            </a:r>
            <a:endParaRPr lang="zh-CN" altLang="en-US"/>
          </a:p>
        </p:txBody>
      </p:sp>
      <p:pic>
        <p:nvPicPr>
          <p:cNvPr id="106" name="image 106"/>
          <p:cNvPicPr>
            <a:picLocks noChangeAspect="1"/>
          </p:cNvPicPr>
          <p:nvPr/>
        </p:nvPicPr>
        <p:blipFill>
          <a:blip r:embed="rId106">
                </a:blip>
          <a:srcRect/>
          <a:stretch>
            <a:fillRect/>
          </a:stretch>
        </p:blipFill>
        <p:spPr>
          <a:xfrm rot="0" flipV="0" flipH="0">
            <a:off x="-25400" y="8975"/>
            <a:ext cx="6756400" cy="54483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1" name="image 1001"/>
          <p:cNvPicPr>
            <a:picLocks noChangeAspect="1"/>
          </p:cNvPicPr>
          <p:nvPr/>
        </p:nvPicPr>
        <p:blipFill>
          <a:blip r:embed="rId1001">
                </a:blip>
          <a:srcRect/>
          <a:stretch>
            <a:fillRect/>
          </a:stretch>
        </p:blipFill>
        <p:spPr>
          <a:xfrm rot="0" flipV="0" flipH="0">
            <a:off x="0" y="863600"/>
            <a:ext cx="787400" cy="1295400"/>
          </a:xfrm>
          <a:prstGeom prst="rect">
            <a:avLst/>
          </a:prstGeom>
        </p:spPr>
      </p:pic>
      <p:pic>
        <p:nvPicPr>
          <p:cNvPr id="1002" name="image 1002"/>
          <p:cNvPicPr>
            <a:picLocks noChangeAspect="1"/>
          </p:cNvPicPr>
          <p:nvPr/>
        </p:nvPicPr>
        <p:blipFill>
          <a:blip r:embed="rId1002">
                </a:blip>
          <a:srcRect/>
          <a:stretch>
            <a:fillRect/>
          </a:stretch>
        </p:blipFill>
        <p:spPr>
          <a:xfrm rot="0" flipV="0" flipH="0">
            <a:off x="0" y="9893300"/>
            <a:ext cx="24384000" cy="38100"/>
          </a:xfrm>
          <a:prstGeom prst="rect">
            <a:avLst/>
          </a:prstGeom>
        </p:spPr>
      </p:pic>
      <p:pic>
        <p:nvPicPr>
          <p:cNvPr id="1003" name="image 1003"/>
          <p:cNvPicPr>
            <a:picLocks noChangeAspect="1"/>
          </p:cNvPicPr>
          <p:nvPr/>
        </p:nvPicPr>
        <p:blipFill>
          <a:blip r:embed="rId1003">
                </a:blip>
          <a:srcRect/>
          <a:stretch>
            <a:fillRect/>
          </a:stretch>
        </p:blipFill>
        <p:spPr>
          <a:xfrm rot="0" flipV="0" flipH="0">
            <a:off x="2768600" y="2730500"/>
            <a:ext cx="4622800" cy="5397500"/>
          </a:xfrm>
          <a:prstGeom prst="rect">
            <a:avLst/>
          </a:prstGeom>
        </p:spPr>
      </p:pic>
      <p:pic>
        <p:nvPicPr>
          <p:cNvPr id="1004" name="image 1004"/>
          <p:cNvPicPr>
            <a:picLocks noChangeAspect="1"/>
          </p:cNvPicPr>
          <p:nvPr/>
        </p:nvPicPr>
        <p:blipFill>
          <a:blip r:embed="rId1004">
                </a:blip>
          <a:srcRect/>
          <a:stretch>
            <a:fillRect/>
          </a:stretch>
        </p:blipFill>
        <p:spPr>
          <a:xfrm rot="0" flipV="0" flipH="0">
            <a:off x="2857500" y="2844800"/>
            <a:ext cx="4432300" cy="5181600"/>
          </a:xfrm>
          <a:prstGeom prst="rect">
            <a:avLst/>
          </a:prstGeom>
        </p:spPr>
      </p:pic>
      <p:pic>
        <p:nvPicPr>
          <p:cNvPr id="1005" name="image 1005"/>
          <p:cNvPicPr>
            <a:picLocks noChangeAspect="1"/>
          </p:cNvPicPr>
          <p:nvPr/>
        </p:nvPicPr>
        <p:blipFill>
          <a:blip r:embed="rId1005">
                </a:blip>
          <a:srcRect/>
          <a:stretch>
            <a:fillRect/>
          </a:stretch>
        </p:blipFill>
        <p:spPr>
          <a:xfrm rot="0" flipV="0" flipH="0">
            <a:off x="9804400" y="2730500"/>
            <a:ext cx="4622800" cy="5397500"/>
          </a:xfrm>
          <a:prstGeom prst="rect">
            <a:avLst/>
          </a:prstGeom>
        </p:spPr>
      </p:pic>
      <p:pic>
        <p:nvPicPr>
          <p:cNvPr id="1006" name="image 1006"/>
          <p:cNvPicPr>
            <a:picLocks noChangeAspect="1"/>
          </p:cNvPicPr>
          <p:nvPr/>
        </p:nvPicPr>
        <p:blipFill>
          <a:blip r:embed="rId1006">
                </a:blip>
          <a:srcRect/>
          <a:stretch>
            <a:fillRect/>
          </a:stretch>
        </p:blipFill>
        <p:spPr>
          <a:xfrm rot="0" flipV="0" flipH="0">
            <a:off x="9906000" y="2844800"/>
            <a:ext cx="4432300" cy="5181600"/>
          </a:xfrm>
          <a:prstGeom prst="rect">
            <a:avLst/>
          </a:prstGeom>
        </p:spPr>
      </p:pic>
      <p:pic>
        <p:nvPicPr>
          <p:cNvPr id="1007" name="image 1007"/>
          <p:cNvPicPr>
            <a:picLocks noChangeAspect="1"/>
          </p:cNvPicPr>
          <p:nvPr/>
        </p:nvPicPr>
        <p:blipFill>
          <a:blip r:embed="rId1007">
                </a:blip>
          <a:srcRect/>
          <a:stretch>
            <a:fillRect/>
          </a:stretch>
        </p:blipFill>
        <p:spPr>
          <a:xfrm rot="0" flipV="0" flipH="0">
            <a:off x="4914900" y="9690100"/>
            <a:ext cx="330200" cy="241300"/>
          </a:xfrm>
          <a:prstGeom prst="rect">
            <a:avLst/>
          </a:prstGeom>
        </p:spPr>
      </p:pic>
      <p:pic>
        <p:nvPicPr>
          <p:cNvPr id="1008" name="image 1008"/>
          <p:cNvPicPr>
            <a:picLocks noChangeAspect="1"/>
          </p:cNvPicPr>
          <p:nvPr/>
        </p:nvPicPr>
        <p:blipFill>
          <a:blip r:embed="rId1008">
                </a:blip>
          <a:srcRect/>
          <a:stretch>
            <a:fillRect/>
          </a:stretch>
        </p:blipFill>
        <p:spPr>
          <a:xfrm rot="0" flipV="0" flipH="0">
            <a:off x="11950700" y="9690100"/>
            <a:ext cx="330200" cy="241300"/>
          </a:xfrm>
          <a:prstGeom prst="rect">
            <a:avLst/>
          </a:prstGeom>
        </p:spPr>
      </p:pic>
      <p:pic>
        <p:nvPicPr>
          <p:cNvPr id="1009" name="image 1009"/>
          <p:cNvPicPr>
            <a:picLocks noChangeAspect="1"/>
          </p:cNvPicPr>
          <p:nvPr/>
        </p:nvPicPr>
        <p:blipFill>
          <a:blip r:embed="rId1009">
                </a:blip>
          <a:srcRect/>
          <a:stretch>
            <a:fillRect/>
          </a:stretch>
        </p:blipFill>
        <p:spPr>
          <a:xfrm rot="0" flipV="0" flipH="0">
            <a:off x="18986500" y="9690100"/>
            <a:ext cx="330200" cy="241300"/>
          </a:xfrm>
          <a:prstGeom prst="rect">
            <a:avLst/>
          </a:prstGeom>
        </p:spPr>
      </p:pic>
      <p:pic>
        <p:nvPicPr>
          <p:cNvPr id="10010" name="image 10010"/>
          <p:cNvPicPr>
            <a:picLocks noChangeAspect="1"/>
          </p:cNvPicPr>
          <p:nvPr/>
        </p:nvPicPr>
        <p:blipFill>
          <a:blip r:embed="rId10010">
                </a:blip>
          <a:srcRect/>
          <a:stretch>
            <a:fillRect/>
          </a:stretch>
        </p:blipFill>
        <p:spPr>
          <a:xfrm rot="0" flipV="0" flipH="0">
            <a:off x="16840200" y="2730500"/>
            <a:ext cx="4622800" cy="5397500"/>
          </a:xfrm>
          <a:prstGeom prst="rect">
            <a:avLst/>
          </a:prstGeom>
        </p:spPr>
      </p:pic>
      <p:pic>
        <p:nvPicPr>
          <p:cNvPr id="10011" name="image 10011"/>
          <p:cNvPicPr>
            <a:picLocks noChangeAspect="1"/>
          </p:cNvPicPr>
          <p:nvPr/>
        </p:nvPicPr>
        <p:blipFill>
          <a:blip r:embed="rId10011">
                </a:blip>
          <a:srcRect/>
          <a:stretch>
            <a:fillRect/>
          </a:stretch>
        </p:blipFill>
        <p:spPr>
          <a:xfrm rot="0" flipV="0" flipH="0">
            <a:off x="16941800" y="2844800"/>
            <a:ext cx="4432300" cy="5181600"/>
          </a:xfrm>
          <a:prstGeom prst="rect">
            <a:avLst/>
          </a:prstGeom>
        </p:spPr>
      </p:pic>
      <p:sp>
        <p:nvSpPr>
          <p:cNvPr id="10012" name="Object 10012"/>
          <p:cNvSpPr txBox="1"/>
          <p:nvPr/>
        </p:nvSpPr>
        <p:spPr>
          <a:xfrm>
            <a:off x="2593184" y="8639175"/>
            <a:ext cx="4978400" cy="5842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3750" i="0" b="0" dirty="0" smtClean="0" lang="zh-CN">
                <a:solidFill>
                  <a:srgbClr val="000000"/>
                </a:solidFill>
                <a:latin typeface="OPPOSans-B"/>
                <a:ea typeface="OPPOSans-B"/>
              </a:rPr>
              <a:t>音乐榜—气球分类第1</a:t>
            </a:r>
            <a:endParaRPr lang="zh-CN" altLang="en-US"/>
          </a:p>
        </p:txBody>
      </p:sp>
      <p:sp>
        <p:nvSpPr>
          <p:cNvPr id="10013" name="Object 10013"/>
          <p:cNvSpPr txBox="1"/>
          <p:nvPr/>
        </p:nvSpPr>
        <p:spPr>
          <a:xfrm>
            <a:off x="2882900" y="10346017"/>
            <a:ext cx="4546600" cy="11557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28333"/>
              </a:lnSpc>
            </a:pPr>
            <a:r>
              <a:rPr sz="3000" i="0" b="0" spc="271" dirty="0" smtClean="0" lang="zh-CN">
                <a:solidFill>
                  <a:srgbClr val="3E3E3E"/>
                </a:solidFill>
                <a:latin typeface="OPPOSans-R"/>
                <a:ea typeface="OPPOSans-R"/>
              </a:rPr>
              <a:t>部门新建阶段，</a:t>
            </a:r>
            <a:endParaRPr lang="zh-CN" altLang="en-US" sz="3000"/>
          </a:p>
          <a:p>
            <a:pPr algn="ctr">
              <a:lnSpc>
                <a:spcPct val="128333"/>
              </a:lnSpc>
            </a:pPr>
            <a:r>
              <a:rPr sz="3000" i="0" b="0" spc="271" dirty="0" smtClean="0" lang="zh-CN">
                <a:solidFill>
                  <a:srgbClr val="3E3E3E"/>
                </a:solidFill>
                <a:latin typeface="OPPOSans-R"/>
                <a:ea typeface="OPPOSans-R"/>
              </a:rPr>
              <a:t>到头部平台获取流量部门</a:t>
            </a:r>
            <a:endParaRPr lang="zh-CN" altLang="en-US"/>
          </a:p>
        </p:txBody>
      </p:sp>
      <p:sp>
        <p:nvSpPr>
          <p:cNvPr id="10014" name="Object 10014"/>
          <p:cNvSpPr txBox="1"/>
          <p:nvPr/>
        </p:nvSpPr>
        <p:spPr>
          <a:xfrm>
            <a:off x="9622634" y="8639175"/>
            <a:ext cx="4978400" cy="5842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3750" i="0" b="0" dirty="0" smtClean="0" lang="zh-CN">
                <a:solidFill>
                  <a:srgbClr val="000000"/>
                </a:solidFill>
                <a:latin typeface="OPPOSans-B"/>
                <a:ea typeface="OPPOSans-B"/>
              </a:rPr>
              <a:t>舞蹈榜—苗条分类第1</a:t>
            </a:r>
            <a:endParaRPr lang="zh-CN" altLang="en-US"/>
          </a:p>
        </p:txBody>
      </p:sp>
      <p:sp>
        <p:nvSpPr>
          <p:cNvPr id="10015" name="Object 10015"/>
          <p:cNvSpPr txBox="1"/>
          <p:nvPr/>
        </p:nvSpPr>
        <p:spPr>
          <a:xfrm>
            <a:off x="9918700" y="10346017"/>
            <a:ext cx="4546600" cy="11557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28333"/>
              </a:lnSpc>
            </a:pPr>
            <a:r>
              <a:rPr sz="3000" i="0" b="0" spc="271" dirty="0" smtClean="0" lang="zh-CN">
                <a:solidFill>
                  <a:srgbClr val="3E3E3E"/>
                </a:solidFill>
                <a:latin typeface="OPPOSans-R"/>
                <a:ea typeface="OPPOSans-R"/>
              </a:rPr>
              <a:t>部门新建阶段，</a:t>
            </a:r>
            <a:endParaRPr lang="zh-CN" altLang="en-US" sz="3000"/>
          </a:p>
          <a:p>
            <a:pPr algn="ctr">
              <a:lnSpc>
                <a:spcPct val="128333"/>
              </a:lnSpc>
            </a:pPr>
            <a:r>
              <a:rPr sz="3000" i="0" b="0" spc="271" dirty="0" smtClean="0" lang="zh-CN">
                <a:solidFill>
                  <a:srgbClr val="3E3E3E"/>
                </a:solidFill>
                <a:latin typeface="OPPOSans-R"/>
                <a:ea typeface="OPPOSans-R"/>
              </a:rPr>
              <a:t>到头部平台获取流量部门</a:t>
            </a:r>
            <a:endParaRPr lang="zh-CN" altLang="en-US"/>
          </a:p>
        </p:txBody>
      </p:sp>
      <p:sp>
        <p:nvSpPr>
          <p:cNvPr id="10016" name="Object 10016"/>
          <p:cNvSpPr txBox="1"/>
          <p:nvPr/>
        </p:nvSpPr>
        <p:spPr>
          <a:xfrm>
            <a:off x="16954500" y="10346017"/>
            <a:ext cx="4546600" cy="11557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28333"/>
              </a:lnSpc>
            </a:pPr>
            <a:r>
              <a:rPr sz="3000" i="0" b="0" spc="271" dirty="0" smtClean="0" lang="zh-CN">
                <a:solidFill>
                  <a:srgbClr val="3E3E3E"/>
                </a:solidFill>
                <a:latin typeface="OPPOSans-R"/>
                <a:ea typeface="OPPOSans-R"/>
              </a:rPr>
              <a:t>部门新建阶段，</a:t>
            </a:r>
            <a:endParaRPr lang="zh-CN" altLang="en-US" sz="3000"/>
          </a:p>
          <a:p>
            <a:pPr algn="ctr">
              <a:lnSpc>
                <a:spcPct val="128333"/>
              </a:lnSpc>
            </a:pPr>
            <a:r>
              <a:rPr sz="3000" i="0" b="0" spc="271" dirty="0" smtClean="0" lang="zh-CN">
                <a:solidFill>
                  <a:srgbClr val="3E3E3E"/>
                </a:solidFill>
                <a:latin typeface="OPPOSans-R"/>
                <a:ea typeface="OPPOSans-R"/>
              </a:rPr>
              <a:t>到头部平台获取流量部门</a:t>
            </a:r>
            <a:endParaRPr lang="zh-CN" altLang="en-US"/>
          </a:p>
        </p:txBody>
      </p:sp>
      <p:sp>
        <p:nvSpPr>
          <p:cNvPr id="10017" name="Object 10017"/>
          <p:cNvSpPr txBox="1"/>
          <p:nvPr/>
        </p:nvSpPr>
        <p:spPr>
          <a:xfrm>
            <a:off x="16664784" y="8639175"/>
            <a:ext cx="4978400" cy="5842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3750" i="0" b="0" dirty="0" smtClean="0" lang="zh-CN">
                <a:solidFill>
                  <a:srgbClr val="000000"/>
                </a:solidFill>
                <a:latin typeface="OPPOSans-B"/>
                <a:ea typeface="OPPOSans-B"/>
              </a:rPr>
              <a:t>世界榜—创意分类第1</a:t>
            </a:r>
            <a:endParaRPr lang="zh-CN" altLang="en-US"/>
          </a:p>
        </p:txBody>
      </p:sp>
      <p:sp>
        <p:nvSpPr>
          <p:cNvPr id="10018" name="Object 10018"/>
          <p:cNvSpPr txBox="1"/>
          <p:nvPr/>
        </p:nvSpPr>
        <p:spPr>
          <a:xfrm>
            <a:off x="977900" y="1001649"/>
            <a:ext cx="7149340" cy="5461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3600" i="0" b="0" dirty="0" smtClean="0" lang="zh-CN">
                <a:solidFill>
                  <a:srgbClr val="595757"/>
                </a:solidFill>
                <a:latin typeface="OPPOSans-B"/>
                <a:ea typeface="OPPOSans-B"/>
              </a:rPr>
              <a:t>管理工作复盘</a:t>
            </a:r>
            <a:endParaRPr lang="zh-CN" altLang="en-US"/>
          </a:p>
        </p:txBody>
      </p:sp>
      <p:sp>
        <p:nvSpPr>
          <p:cNvPr id="10019" name="Object 10019"/>
          <p:cNvSpPr txBox="1"/>
          <p:nvPr/>
        </p:nvSpPr>
        <p:spPr>
          <a:xfrm>
            <a:off x="990600" y="1586483"/>
            <a:ext cx="7136650" cy="3683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2400" i="0" b="0" dirty="0" smtClean="0" lang="zh-CN">
                <a:solidFill>
                  <a:srgbClr val="595757"/>
                </a:solidFill>
                <a:latin typeface="OPPOSans-R"/>
                <a:ea typeface="OPPOSans-R"/>
              </a:rPr>
              <a:t>MANAGEMENT REWORK</a:t>
            </a:r>
            <a:endParaRPr lang="zh-CN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1" name="image 1101"/>
          <p:cNvPicPr>
            <a:picLocks noChangeAspect="1"/>
          </p:cNvPicPr>
          <p:nvPr/>
        </p:nvPicPr>
        <p:blipFill>
          <a:blip r:embed="rId1101">
                </a:blip>
          <a:srcRect/>
          <a:stretch>
            <a:fillRect/>
          </a:stretch>
        </p:blipFill>
        <p:spPr>
          <a:xfrm rot="0" flipV="0" flipH="0">
            <a:off x="0" y="863600"/>
            <a:ext cx="787400" cy="1295400"/>
          </a:xfrm>
          <a:prstGeom prst="rect">
            <a:avLst/>
          </a:prstGeom>
        </p:spPr>
      </p:pic>
      <p:pic>
        <p:nvPicPr>
          <p:cNvPr id="1102" name="image 1102"/>
          <p:cNvPicPr>
            <a:picLocks noChangeAspect="1"/>
          </p:cNvPicPr>
          <p:nvPr/>
        </p:nvPicPr>
        <p:blipFill>
          <a:blip r:embed="rId1102">
                </a:blip>
          <a:srcRect/>
          <a:stretch>
            <a:fillRect/>
          </a:stretch>
        </p:blipFill>
        <p:spPr>
          <a:xfrm rot="0" flipV="0" flipH="0">
            <a:off x="0" y="9918700"/>
            <a:ext cx="24384000" cy="38100"/>
          </a:xfrm>
          <a:prstGeom prst="rect">
            <a:avLst/>
          </a:prstGeom>
        </p:spPr>
      </p:pic>
      <p:pic>
        <p:nvPicPr>
          <p:cNvPr id="1103" name="image 1103"/>
          <p:cNvPicPr>
            <a:picLocks noChangeAspect="1"/>
          </p:cNvPicPr>
          <p:nvPr/>
        </p:nvPicPr>
        <p:blipFill>
          <a:blip r:embed="rId1103">
                </a:blip>
          <a:srcRect/>
          <a:stretch>
            <a:fillRect/>
          </a:stretch>
        </p:blipFill>
        <p:spPr>
          <a:xfrm rot="0" flipV="0" flipH="0">
            <a:off x="12026900" y="9715500"/>
            <a:ext cx="330200" cy="241300"/>
          </a:xfrm>
          <a:prstGeom prst="rect">
            <a:avLst/>
          </a:prstGeom>
        </p:spPr>
      </p:pic>
      <p:pic>
        <p:nvPicPr>
          <p:cNvPr id="1104" name="image 1104"/>
          <p:cNvPicPr>
            <a:picLocks noChangeAspect="1"/>
          </p:cNvPicPr>
          <p:nvPr/>
        </p:nvPicPr>
        <p:blipFill>
          <a:blip r:embed="rId1104">
                </a:blip>
          <a:srcRect/>
          <a:stretch>
            <a:fillRect/>
          </a:stretch>
        </p:blipFill>
        <p:spPr>
          <a:xfrm rot="0" flipV="0" flipH="0">
            <a:off x="9220200" y="1511300"/>
            <a:ext cx="5969000" cy="6883400"/>
          </a:xfrm>
          <a:prstGeom prst="rect">
            <a:avLst/>
          </a:prstGeom>
        </p:spPr>
      </p:pic>
      <p:sp>
        <p:nvSpPr>
          <p:cNvPr id="1105" name="Object 1105"/>
          <p:cNvSpPr txBox="1"/>
          <p:nvPr/>
        </p:nvSpPr>
        <p:spPr>
          <a:xfrm>
            <a:off x="10143320" y="4459859"/>
            <a:ext cx="4064000" cy="9144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6000" i="0" b="0" spc="200" dirty="0" smtClean="0" lang="zh-CN">
                <a:solidFill>
                  <a:srgbClr val="FFFFFF"/>
                </a:solidFill>
                <a:latin typeface="OPPOSans-B"/>
                <a:ea typeface="OPPOSans-B"/>
              </a:rPr>
              <a:t>业务回顾</a:t>
            </a:r>
            <a:endParaRPr lang="zh-CN" altLang="en-US"/>
          </a:p>
        </p:txBody>
      </p:sp>
      <p:sp>
        <p:nvSpPr>
          <p:cNvPr id="1106" name="Object 1106"/>
          <p:cNvSpPr txBox="1"/>
          <p:nvPr/>
        </p:nvSpPr>
        <p:spPr>
          <a:xfrm>
            <a:off x="9248520" y="10424541"/>
            <a:ext cx="5829300" cy="6350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4170" i="0" b="0" spc="417" dirty="0" smtClean="0" lang="zh-CN">
                <a:solidFill>
                  <a:srgbClr val="000000"/>
                </a:solidFill>
                <a:latin typeface="OPPOSans-R"/>
                <a:ea typeface="OPPOSans-R"/>
              </a:rPr>
              <a:t>业务回顾-关键阶段</a:t>
            </a:r>
            <a:endParaRPr lang="zh-CN" altLang="en-US"/>
          </a:p>
        </p:txBody>
      </p:sp>
      <p:sp>
        <p:nvSpPr>
          <p:cNvPr id="1107" name="Object 1107"/>
          <p:cNvSpPr txBox="1"/>
          <p:nvPr/>
        </p:nvSpPr>
        <p:spPr>
          <a:xfrm>
            <a:off x="8935239" y="8656066"/>
            <a:ext cx="6540500" cy="8382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5420" i="0" b="0" spc="-108" dirty="0" smtClean="0" lang="zh-CN">
                <a:solidFill>
                  <a:srgbClr val="C10000"/>
                </a:solidFill>
                <a:latin typeface="OPPOSans-R"/>
                <a:ea typeface="OPPOSans-R"/>
              </a:rPr>
              <a:t>Operational Review</a:t>
            </a:r>
            <a:endParaRPr lang="zh-CN" altLang="en-US"/>
          </a:p>
        </p:txBody>
      </p:sp>
      <p:sp>
        <p:nvSpPr>
          <p:cNvPr id="1108" name="Object 1108"/>
          <p:cNvSpPr txBox="1"/>
          <p:nvPr/>
        </p:nvSpPr>
        <p:spPr>
          <a:xfrm>
            <a:off x="977900" y="1001649"/>
            <a:ext cx="7149340" cy="5461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3600" i="0" b="0" dirty="0" smtClean="0" lang="zh-CN">
                <a:solidFill>
                  <a:srgbClr val="595757"/>
                </a:solidFill>
                <a:latin typeface="OPPOSans-B"/>
                <a:ea typeface="OPPOSans-B"/>
              </a:rPr>
              <a:t>管理工作复盘</a:t>
            </a:r>
            <a:endParaRPr lang="zh-CN" altLang="en-US"/>
          </a:p>
        </p:txBody>
      </p:sp>
      <p:sp>
        <p:nvSpPr>
          <p:cNvPr id="1109" name="Object 1109"/>
          <p:cNvSpPr txBox="1"/>
          <p:nvPr/>
        </p:nvSpPr>
        <p:spPr>
          <a:xfrm>
            <a:off x="990600" y="1586483"/>
            <a:ext cx="7136650" cy="3683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2400" i="0" b="0" dirty="0" smtClean="0" lang="zh-CN">
                <a:solidFill>
                  <a:srgbClr val="595757"/>
                </a:solidFill>
                <a:latin typeface="OPPOSans-R"/>
                <a:ea typeface="OPPOSans-R"/>
              </a:rPr>
              <a:t>MANAGEMENT REWORK</a:t>
            </a:r>
            <a:endParaRPr lang="zh-CN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1" name="image 1201"/>
          <p:cNvPicPr>
            <a:picLocks noChangeAspect="1"/>
          </p:cNvPicPr>
          <p:nvPr/>
        </p:nvPicPr>
        <p:blipFill>
          <a:blip r:embed="rId1201">
                </a:blip>
          <a:srcRect/>
          <a:stretch>
            <a:fillRect/>
          </a:stretch>
        </p:blipFill>
        <p:spPr>
          <a:xfrm rot="0" flipV="0" flipH="0">
            <a:off x="0" y="863600"/>
            <a:ext cx="787400" cy="1295400"/>
          </a:xfrm>
          <a:prstGeom prst="rect">
            <a:avLst/>
          </a:prstGeom>
        </p:spPr>
      </p:pic>
      <p:pic>
        <p:nvPicPr>
          <p:cNvPr id="1202" name="image 1202"/>
          <p:cNvPicPr>
            <a:picLocks noChangeAspect="1"/>
          </p:cNvPicPr>
          <p:nvPr/>
        </p:nvPicPr>
        <p:blipFill>
          <a:blip r:embed="rId1202">
                </a:blip>
          <a:srcRect/>
          <a:stretch>
            <a:fillRect/>
          </a:stretch>
        </p:blipFill>
        <p:spPr>
          <a:xfrm rot="0" flipV="0" flipH="0">
            <a:off x="14274800" y="6819900"/>
            <a:ext cx="800100" cy="685800"/>
          </a:xfrm>
          <a:prstGeom prst="rect">
            <a:avLst/>
          </a:prstGeom>
        </p:spPr>
      </p:pic>
      <p:pic>
        <p:nvPicPr>
          <p:cNvPr id="1203" name="image 1203"/>
          <p:cNvPicPr>
            <a:picLocks noChangeAspect="1"/>
          </p:cNvPicPr>
          <p:nvPr/>
        </p:nvPicPr>
        <p:blipFill>
          <a:blip r:embed="rId1203">
                </a:blip>
          <a:srcRect/>
          <a:stretch>
            <a:fillRect/>
          </a:stretch>
        </p:blipFill>
        <p:spPr>
          <a:xfrm rot="0" flipV="0" flipH="0">
            <a:off x="19507200" y="6819900"/>
            <a:ext cx="685800" cy="685800"/>
          </a:xfrm>
          <a:prstGeom prst="rect">
            <a:avLst/>
          </a:prstGeom>
        </p:spPr>
      </p:pic>
      <p:pic>
        <p:nvPicPr>
          <p:cNvPr id="1204" name="image 1204"/>
          <p:cNvPicPr>
            <a:picLocks noChangeAspect="1"/>
          </p:cNvPicPr>
          <p:nvPr/>
        </p:nvPicPr>
        <p:blipFill>
          <a:blip r:embed="rId1204">
                </a:blip>
          <a:srcRect/>
          <a:stretch>
            <a:fillRect/>
          </a:stretch>
        </p:blipFill>
        <p:spPr>
          <a:xfrm rot="0" flipV="0" flipH="0">
            <a:off x="9296400" y="6819900"/>
            <a:ext cx="685800" cy="685800"/>
          </a:xfrm>
          <a:prstGeom prst="rect">
            <a:avLst/>
          </a:prstGeom>
        </p:spPr>
      </p:pic>
      <p:pic>
        <p:nvPicPr>
          <p:cNvPr id="1205" name="image 1205"/>
          <p:cNvPicPr>
            <a:picLocks noChangeAspect="1"/>
          </p:cNvPicPr>
          <p:nvPr/>
        </p:nvPicPr>
        <p:blipFill>
          <a:blip r:embed="rId1205">
                </a:blip>
          <a:srcRect/>
          <a:stretch>
            <a:fillRect/>
          </a:stretch>
        </p:blipFill>
        <p:spPr>
          <a:xfrm rot="0" flipV="0" flipH="0">
            <a:off x="4178300" y="6819900"/>
            <a:ext cx="673100" cy="673100"/>
          </a:xfrm>
          <a:prstGeom prst="rect">
            <a:avLst/>
          </a:prstGeom>
        </p:spPr>
      </p:pic>
      <p:pic>
        <p:nvPicPr>
          <p:cNvPr id="1206" name="image 1206"/>
          <p:cNvPicPr>
            <a:picLocks noChangeAspect="1"/>
          </p:cNvPicPr>
          <p:nvPr/>
        </p:nvPicPr>
        <p:blipFill>
          <a:blip r:embed="rId1206">
                </a:blip>
          <a:srcRect/>
          <a:stretch>
            <a:fillRect/>
          </a:stretch>
        </p:blipFill>
        <p:spPr>
          <a:xfrm rot="0" flipV="0" flipH="0">
            <a:off x="4559300" y="4622800"/>
            <a:ext cx="5118100" cy="1803400"/>
          </a:xfrm>
          <a:prstGeom prst="rect">
            <a:avLst/>
          </a:prstGeom>
        </p:spPr>
      </p:pic>
      <p:pic>
        <p:nvPicPr>
          <p:cNvPr id="1207" name="image 1207"/>
          <p:cNvPicPr>
            <a:picLocks noChangeAspect="1"/>
          </p:cNvPicPr>
          <p:nvPr/>
        </p:nvPicPr>
        <p:blipFill>
          <a:blip r:embed="rId1207">
                </a:blip>
          <a:srcRect/>
          <a:stretch>
            <a:fillRect/>
          </a:stretch>
        </p:blipFill>
        <p:spPr>
          <a:xfrm rot="0" flipV="0" flipH="0">
            <a:off x="9664700" y="4622800"/>
            <a:ext cx="5105400" cy="1803400"/>
          </a:xfrm>
          <a:prstGeom prst="rect">
            <a:avLst/>
          </a:prstGeom>
        </p:spPr>
      </p:pic>
      <p:pic>
        <p:nvPicPr>
          <p:cNvPr id="1208" name="image 1208"/>
          <p:cNvPicPr>
            <a:picLocks noChangeAspect="1"/>
          </p:cNvPicPr>
          <p:nvPr/>
        </p:nvPicPr>
        <p:blipFill>
          <a:blip r:embed="rId1208">
                </a:blip>
          <a:srcRect/>
          <a:stretch>
            <a:fillRect/>
          </a:stretch>
        </p:blipFill>
        <p:spPr>
          <a:xfrm rot="0" flipV="0" flipH="0">
            <a:off x="14732000" y="4622800"/>
            <a:ext cx="5118100" cy="1803400"/>
          </a:xfrm>
          <a:prstGeom prst="rect">
            <a:avLst/>
          </a:prstGeom>
        </p:spPr>
      </p:pic>
      <p:pic>
        <p:nvPicPr>
          <p:cNvPr id="1209" name="image 1209"/>
          <p:cNvPicPr>
            <a:picLocks noChangeAspect="1"/>
          </p:cNvPicPr>
          <p:nvPr/>
        </p:nvPicPr>
        <p:blipFill>
          <a:blip r:embed="rId1209">
                </a:blip>
          <a:srcRect/>
          <a:stretch>
            <a:fillRect/>
          </a:stretch>
        </p:blipFill>
        <p:spPr>
          <a:xfrm rot="0" flipV="0" flipH="0">
            <a:off x="4394200" y="6286500"/>
            <a:ext cx="241300" cy="241300"/>
          </a:xfrm>
          <a:prstGeom prst="rect">
            <a:avLst/>
          </a:prstGeom>
        </p:spPr>
      </p:pic>
      <p:pic>
        <p:nvPicPr>
          <p:cNvPr id="12010" name="image 12010"/>
          <p:cNvPicPr>
            <a:picLocks noChangeAspect="1"/>
          </p:cNvPicPr>
          <p:nvPr/>
        </p:nvPicPr>
        <p:blipFill>
          <a:blip r:embed="rId12010">
                </a:blip>
          <a:srcRect/>
          <a:stretch>
            <a:fillRect/>
          </a:stretch>
        </p:blipFill>
        <p:spPr>
          <a:xfrm rot="0" flipV="0" flipH="0">
            <a:off x="9512300" y="6286500"/>
            <a:ext cx="241300" cy="241300"/>
          </a:xfrm>
          <a:prstGeom prst="rect">
            <a:avLst/>
          </a:prstGeom>
        </p:spPr>
      </p:pic>
      <p:pic>
        <p:nvPicPr>
          <p:cNvPr id="12011" name="image 12011"/>
          <p:cNvPicPr>
            <a:picLocks noChangeAspect="1"/>
          </p:cNvPicPr>
          <p:nvPr/>
        </p:nvPicPr>
        <p:blipFill>
          <a:blip r:embed="rId12011">
                </a:blip>
          <a:srcRect/>
          <a:stretch>
            <a:fillRect/>
          </a:stretch>
        </p:blipFill>
        <p:spPr>
          <a:xfrm rot="0" flipV="0" flipH="0">
            <a:off x="14617700" y="6286500"/>
            <a:ext cx="241300" cy="241300"/>
          </a:xfrm>
          <a:prstGeom prst="rect">
            <a:avLst/>
          </a:prstGeom>
        </p:spPr>
      </p:pic>
      <p:pic>
        <p:nvPicPr>
          <p:cNvPr id="12012" name="image 12012"/>
          <p:cNvPicPr>
            <a:picLocks noChangeAspect="1"/>
          </p:cNvPicPr>
          <p:nvPr/>
        </p:nvPicPr>
        <p:blipFill>
          <a:blip r:embed="rId12012">
                </a:blip>
          <a:srcRect/>
          <a:stretch>
            <a:fillRect/>
          </a:stretch>
        </p:blipFill>
        <p:spPr>
          <a:xfrm rot="0" flipV="0" flipH="0">
            <a:off x="19697700" y="6286500"/>
            <a:ext cx="241300" cy="241300"/>
          </a:xfrm>
          <a:prstGeom prst="rect">
            <a:avLst/>
          </a:prstGeom>
        </p:spPr>
      </p:pic>
      <p:sp>
        <p:nvSpPr>
          <p:cNvPr id="12013" name="Object 12013"/>
          <p:cNvSpPr txBox="1"/>
          <p:nvPr/>
        </p:nvSpPr>
        <p:spPr>
          <a:xfrm>
            <a:off x="8952456" y="2537112"/>
            <a:ext cx="6479087" cy="9652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6250" i="0" b="0" dirty="0" smtClean="0" lang="zh-CN">
                <a:solidFill>
                  <a:srgbClr val="000000"/>
                </a:solidFill>
                <a:latin typeface="OPPOSans-B"/>
                <a:ea typeface="OPPOSans-B"/>
              </a:rPr>
              <a:t>业务成果</a:t>
            </a:r>
            <a:endParaRPr lang="zh-CN" altLang="en-US"/>
          </a:p>
        </p:txBody>
      </p:sp>
      <p:sp>
        <p:nvSpPr>
          <p:cNvPr id="12014" name="Object 12014"/>
          <p:cNvSpPr txBox="1"/>
          <p:nvPr/>
        </p:nvSpPr>
        <p:spPr>
          <a:xfrm>
            <a:off x="13214731" y="8987838"/>
            <a:ext cx="2882900" cy="10414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16666"/>
              </a:lnSpc>
            </a:pPr>
            <a:r>
              <a:rPr sz="3000" i="0" b="0" dirty="0" smtClean="0" lang="zh-CN">
                <a:solidFill>
                  <a:srgbClr val="3E3E3E"/>
                </a:solidFill>
                <a:latin typeface="OPPOSans-R"/>
                <a:ea typeface="OPPOSans-R"/>
              </a:rPr>
              <a:t>达人孵化阶段</a:t>
            </a:r>
            <a:endParaRPr lang="zh-CN" altLang="en-US" sz="3000"/>
          </a:p>
          <a:p>
            <a:pPr algn="ctr">
              <a:lnSpc>
                <a:spcPct val="116666"/>
              </a:lnSpc>
            </a:pPr>
            <a:r>
              <a:rPr sz="3000" i="0" b="0" dirty="0" smtClean="0" lang="zh-CN">
                <a:solidFill>
                  <a:srgbClr val="3E3E3E"/>
                </a:solidFill>
                <a:latin typeface="OPPOSans-R"/>
                <a:ea typeface="OPPOSans-R"/>
              </a:rPr>
              <a:t>形成传播矩阵</a:t>
            </a:r>
            <a:endParaRPr lang="zh-CN" altLang="en-US"/>
          </a:p>
        </p:txBody>
      </p:sp>
      <p:sp>
        <p:nvSpPr>
          <p:cNvPr id="12015" name="Object 12015"/>
          <p:cNvSpPr txBox="1"/>
          <p:nvPr/>
        </p:nvSpPr>
        <p:spPr>
          <a:xfrm>
            <a:off x="13067352" y="7861300"/>
            <a:ext cx="3187700" cy="7620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5000" i="0" b="0" dirty="0" smtClean="0" lang="zh-CN">
                <a:solidFill>
                  <a:srgbClr val="C10000"/>
                </a:solidFill>
                <a:latin typeface="OPPOSans-B"/>
                <a:ea typeface="OPPOSans-B"/>
              </a:rPr>
              <a:t>2018.06</a:t>
            </a:r>
            <a:endParaRPr lang="zh-CN" altLang="en-US"/>
          </a:p>
        </p:txBody>
      </p:sp>
      <p:sp>
        <p:nvSpPr>
          <p:cNvPr id="12016" name="Object 12016"/>
          <p:cNvSpPr txBox="1"/>
          <p:nvPr/>
        </p:nvSpPr>
        <p:spPr>
          <a:xfrm>
            <a:off x="18164556" y="8987838"/>
            <a:ext cx="3302000" cy="10414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16666"/>
              </a:lnSpc>
            </a:pPr>
            <a:r>
              <a:rPr sz="3000" i="0" b="0" dirty="0" smtClean="0" lang="zh-CN">
                <a:solidFill>
                  <a:srgbClr val="3E3E3E"/>
                </a:solidFill>
                <a:latin typeface="OPPOSans-R"/>
                <a:ea typeface="OPPOSans-R"/>
              </a:rPr>
              <a:t>品牌IP化阶段</a:t>
            </a:r>
            <a:endParaRPr lang="zh-CN" altLang="en-US" sz="3000"/>
          </a:p>
          <a:p>
            <a:pPr algn="ctr">
              <a:lnSpc>
                <a:spcPct val="116666"/>
              </a:lnSpc>
            </a:pPr>
            <a:r>
              <a:rPr sz="3000" i="0" b="0" dirty="0" smtClean="0" lang="zh-CN">
                <a:solidFill>
                  <a:srgbClr val="3E3E3E"/>
                </a:solidFill>
                <a:latin typeface="OPPOSans-R"/>
                <a:ea typeface="OPPOSans-R"/>
              </a:rPr>
              <a:t>品牌故事强输出</a:t>
            </a:r>
            <a:endParaRPr lang="zh-CN" altLang="en-US" sz="3000"/>
          </a:p>
          <a:p>
            <a:pPr algn="ctr">
              <a:lnSpc>
                <a:spcPct val="116666"/>
              </a:lnSpc>
            </a:pPr>
            <a:p>
              <a:pPr algn="ctr">
                <a:br>
                  <a:rPr lang="en-US" altLang="zh-CN" dirty="0"/>
                </a:br>
              </a:pPr>
              <a:endParaRPr lang="zh-CN" altLang="en-US" dirty="0" sz="3000"/>
            </a:p>
            <a:endParaRPr lang="zh-CN" altLang="en-US"/>
          </a:p>
        </p:txBody>
      </p:sp>
      <p:sp>
        <p:nvSpPr>
          <p:cNvPr id="12017" name="Object 12017"/>
          <p:cNvSpPr txBox="1"/>
          <p:nvPr/>
        </p:nvSpPr>
        <p:spPr>
          <a:xfrm>
            <a:off x="18248952" y="7861300"/>
            <a:ext cx="3187700" cy="7620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5000" i="0" b="0" dirty="0" smtClean="0" lang="zh-CN">
                <a:solidFill>
                  <a:srgbClr val="C10000"/>
                </a:solidFill>
                <a:latin typeface="OPPOSans-B"/>
                <a:ea typeface="OPPOSans-B"/>
              </a:rPr>
              <a:t>2018.09</a:t>
            </a:r>
            <a:endParaRPr lang="zh-CN" altLang="en-US"/>
          </a:p>
        </p:txBody>
      </p:sp>
      <p:sp>
        <p:nvSpPr>
          <p:cNvPr id="12018" name="Object 12018"/>
          <p:cNvSpPr txBox="1"/>
          <p:nvPr/>
        </p:nvSpPr>
        <p:spPr>
          <a:xfrm>
            <a:off x="8122031" y="8987838"/>
            <a:ext cx="2882900" cy="10414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16666"/>
              </a:lnSpc>
            </a:pPr>
            <a:r>
              <a:rPr sz="3000" i="0" b="0" dirty="0" smtClean="0" lang="zh-CN">
                <a:solidFill>
                  <a:srgbClr val="3E3E3E"/>
                </a:solidFill>
                <a:latin typeface="OPPOSans-R"/>
                <a:ea typeface="OPPOSans-R"/>
              </a:rPr>
              <a:t>身份转变阶段</a:t>
            </a:r>
            <a:endParaRPr lang="zh-CN" altLang="en-US" sz="3000"/>
          </a:p>
          <a:p>
            <a:pPr algn="ctr">
              <a:lnSpc>
                <a:spcPct val="116666"/>
              </a:lnSpc>
            </a:pPr>
            <a:r>
              <a:rPr sz="3000" i="0" b="0" dirty="0" smtClean="0" lang="zh-CN">
                <a:solidFill>
                  <a:srgbClr val="3E3E3E"/>
                </a:solidFill>
                <a:latin typeface="OPPOSans-R"/>
                <a:ea typeface="OPPOSans-R"/>
              </a:rPr>
              <a:t>争取流量突破</a:t>
            </a:r>
            <a:endParaRPr lang="zh-CN" altLang="en-US"/>
          </a:p>
        </p:txBody>
      </p:sp>
      <p:sp>
        <p:nvSpPr>
          <p:cNvPr id="12019" name="Object 12019"/>
          <p:cNvSpPr txBox="1"/>
          <p:nvPr/>
        </p:nvSpPr>
        <p:spPr>
          <a:xfrm>
            <a:off x="8025452" y="7874000"/>
            <a:ext cx="3187700" cy="7620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5000" i="0" b="0" dirty="0" smtClean="0" lang="zh-CN">
                <a:solidFill>
                  <a:srgbClr val="C10000"/>
                </a:solidFill>
                <a:latin typeface="OPPOSans-B"/>
                <a:ea typeface="OPPOSans-B"/>
              </a:rPr>
              <a:t>2018.03</a:t>
            </a:r>
            <a:endParaRPr lang="zh-CN" altLang="en-US"/>
          </a:p>
        </p:txBody>
      </p:sp>
      <p:sp>
        <p:nvSpPr>
          <p:cNvPr id="12020" name="Object 12020"/>
          <p:cNvSpPr txBox="1"/>
          <p:nvPr/>
        </p:nvSpPr>
        <p:spPr>
          <a:xfrm>
            <a:off x="2876931" y="8987838"/>
            <a:ext cx="2882900" cy="10414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16666"/>
              </a:lnSpc>
            </a:pPr>
            <a:r>
              <a:rPr sz="3000" i="0" b="0" dirty="0" smtClean="0" lang="zh-CN">
                <a:solidFill>
                  <a:srgbClr val="3E3E3E"/>
                </a:solidFill>
                <a:latin typeface="OPPOSans-R"/>
                <a:ea typeface="OPPOSans-R"/>
              </a:rPr>
              <a:t>部门新建阶段</a:t>
            </a:r>
            <a:endParaRPr lang="zh-CN" altLang="en-US" sz="3000"/>
          </a:p>
          <a:p>
            <a:pPr algn="ctr">
              <a:lnSpc>
                <a:spcPct val="116666"/>
              </a:lnSpc>
            </a:pPr>
            <a:r>
              <a:rPr sz="3000" i="0" b="0" dirty="0" smtClean="0" lang="zh-CN">
                <a:solidFill>
                  <a:srgbClr val="3E3E3E"/>
                </a:solidFill>
                <a:latin typeface="OPPOSans-R"/>
                <a:ea typeface="OPPOSans-R"/>
              </a:rPr>
              <a:t>到头部平台</a:t>
            </a:r>
            <a:endParaRPr lang="zh-CN" altLang="en-US"/>
          </a:p>
        </p:txBody>
      </p:sp>
      <p:sp>
        <p:nvSpPr>
          <p:cNvPr id="12021" name="Object 12021"/>
          <p:cNvSpPr txBox="1"/>
          <p:nvPr/>
        </p:nvSpPr>
        <p:spPr>
          <a:xfrm>
            <a:off x="2724531" y="7874000"/>
            <a:ext cx="3187700" cy="7620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5000" i="0" b="0" dirty="0" smtClean="0" lang="zh-CN">
                <a:solidFill>
                  <a:srgbClr val="C10000"/>
                </a:solidFill>
                <a:latin typeface="OPPOSans-B"/>
                <a:ea typeface="OPPOSans-B"/>
              </a:rPr>
              <a:t>2018.01</a:t>
            </a:r>
            <a:endParaRPr lang="zh-CN" altLang="en-US" sz="5000"/>
          </a:p>
          <a:p>
            <a:pPr algn="ctr">
              <a:lnSpc>
                <a:spcPct val="100000"/>
              </a:lnSpc>
            </a:pPr>
            <a:p>
              <a:pPr algn="ctr">
                <a:br>
                  <a:rPr lang="en-US" altLang="zh-CN" dirty="0"/>
                </a:br>
              </a:pPr>
              <a:endParaRPr lang="zh-CN" altLang="en-US" dirty="0" sz="5000"/>
            </a:p>
            <a:endParaRPr lang="zh-CN" altLang="en-US"/>
          </a:p>
        </p:txBody>
      </p:sp>
      <p:sp>
        <p:nvSpPr>
          <p:cNvPr id="12022" name="Object 12022"/>
          <p:cNvSpPr txBox="1"/>
          <p:nvPr/>
        </p:nvSpPr>
        <p:spPr>
          <a:xfrm>
            <a:off x="977900" y="1001649"/>
            <a:ext cx="7149340" cy="5461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3600" i="0" b="0" dirty="0" smtClean="0" lang="zh-CN">
                <a:solidFill>
                  <a:srgbClr val="595757"/>
                </a:solidFill>
                <a:latin typeface="OPPOSans-B"/>
                <a:ea typeface="OPPOSans-B"/>
              </a:rPr>
              <a:t>管理工作复盘</a:t>
            </a:r>
            <a:endParaRPr lang="zh-CN" altLang="en-US"/>
          </a:p>
        </p:txBody>
      </p:sp>
      <p:sp>
        <p:nvSpPr>
          <p:cNvPr id="12023" name="Object 12023"/>
          <p:cNvSpPr txBox="1"/>
          <p:nvPr/>
        </p:nvSpPr>
        <p:spPr>
          <a:xfrm>
            <a:off x="990600" y="1586483"/>
            <a:ext cx="7136650" cy="3683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2400" i="0" b="0" dirty="0" smtClean="0" lang="zh-CN">
                <a:solidFill>
                  <a:srgbClr val="595757"/>
                </a:solidFill>
                <a:latin typeface="OPPOSans-R"/>
                <a:ea typeface="OPPOSans-R"/>
              </a:rPr>
              <a:t>MANAGEMENT REWORK</a:t>
            </a:r>
            <a:endParaRPr lang="zh-CN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1" name="image 1301"/>
          <p:cNvPicPr>
            <a:picLocks noChangeAspect="1"/>
          </p:cNvPicPr>
          <p:nvPr/>
        </p:nvPicPr>
        <p:blipFill>
          <a:blip r:embed="rId1301">
                </a:blip>
          <a:srcRect/>
          <a:stretch>
            <a:fillRect/>
          </a:stretch>
        </p:blipFill>
        <p:spPr>
          <a:xfrm rot="0" flipV="0" flipH="0">
            <a:off x="5676900" y="4038600"/>
            <a:ext cx="13093700" cy="8128000"/>
          </a:xfrm>
          <a:prstGeom prst="rect">
            <a:avLst/>
          </a:prstGeom>
        </p:spPr>
      </p:pic>
      <p:pic>
        <p:nvPicPr>
          <p:cNvPr id="1302" name="image 1302"/>
          <p:cNvPicPr>
            <a:picLocks noChangeAspect="1"/>
          </p:cNvPicPr>
          <p:nvPr/>
        </p:nvPicPr>
        <p:blipFill>
          <a:blip r:embed="rId1302">
                </a:blip>
          <a:srcRect/>
          <a:stretch>
            <a:fillRect/>
          </a:stretch>
        </p:blipFill>
        <p:spPr>
          <a:xfrm rot="0" flipV="0" flipH="0">
            <a:off x="12230100" y="4038600"/>
            <a:ext cx="6540500" cy="4064000"/>
          </a:xfrm>
          <a:prstGeom prst="rect">
            <a:avLst/>
          </a:prstGeom>
        </p:spPr>
      </p:pic>
      <p:pic>
        <p:nvPicPr>
          <p:cNvPr id="1303" name="image 1303"/>
          <p:cNvPicPr>
            <a:picLocks noChangeAspect="1"/>
          </p:cNvPicPr>
          <p:nvPr/>
        </p:nvPicPr>
        <p:blipFill>
          <a:blip r:embed="rId1303">
                </a:blip>
          <a:srcRect/>
          <a:stretch>
            <a:fillRect/>
          </a:stretch>
        </p:blipFill>
        <p:spPr>
          <a:xfrm rot="0" flipV="0" flipH="0">
            <a:off x="5689600" y="8102600"/>
            <a:ext cx="6540500" cy="4064000"/>
          </a:xfrm>
          <a:prstGeom prst="rect">
            <a:avLst/>
          </a:prstGeom>
        </p:spPr>
      </p:pic>
      <p:pic>
        <p:nvPicPr>
          <p:cNvPr id="1304" name="image 1304"/>
          <p:cNvPicPr>
            <a:picLocks noChangeAspect="1"/>
          </p:cNvPicPr>
          <p:nvPr/>
        </p:nvPicPr>
        <p:blipFill>
          <a:blip r:embed="rId1304">
                </a:blip>
          <a:srcRect/>
          <a:stretch>
            <a:fillRect/>
          </a:stretch>
        </p:blipFill>
        <p:spPr>
          <a:xfrm rot="0" flipV="0" flipH="0">
            <a:off x="0" y="863600"/>
            <a:ext cx="787400" cy="1295400"/>
          </a:xfrm>
          <a:prstGeom prst="rect">
            <a:avLst/>
          </a:prstGeom>
        </p:spPr>
      </p:pic>
      <p:sp>
        <p:nvSpPr>
          <p:cNvPr id="1305" name="Object 1305"/>
          <p:cNvSpPr txBox="1"/>
          <p:nvPr/>
        </p:nvSpPr>
        <p:spPr>
          <a:xfrm>
            <a:off x="6642100" y="5128113"/>
            <a:ext cx="4686300" cy="15621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14999"/>
              </a:lnSpc>
            </a:pPr>
            <a:r>
              <a:rPr sz="3000" i="0" b="0" spc="271" dirty="0" smtClean="0" lang="zh-CN">
                <a:solidFill>
                  <a:srgbClr val="FFFFFF"/>
                </a:solidFill>
                <a:latin typeface="OPPOSans-R"/>
                <a:ea typeface="OPPOSans-R"/>
              </a:rPr>
              <a:t>存在问题</a:t>
            </a:r>
            <a:endParaRPr lang="zh-CN" altLang="en-US" sz="3000"/>
          </a:p>
          <a:p>
            <a:pPr algn="l">
              <a:lnSpc>
                <a:spcPct val="114999"/>
              </a:lnSpc>
            </a:pPr>
            <a:r>
              <a:rPr sz="3000" i="0" b="0" spc="271" dirty="0" smtClean="0" lang="zh-CN">
                <a:solidFill>
                  <a:srgbClr val="FFFFFF"/>
                </a:solidFill>
                <a:latin typeface="OPPOSans-R"/>
                <a:ea typeface="OPPOSans-R"/>
              </a:rPr>
              <a:t>流量获取&amp;运营成本高，</a:t>
            </a:r>
            <a:endParaRPr lang="zh-CN" altLang="en-US" sz="3000"/>
          </a:p>
          <a:p>
            <a:pPr algn="l">
              <a:lnSpc>
                <a:spcPct val="114999"/>
              </a:lnSpc>
            </a:pPr>
            <a:r>
              <a:rPr sz="3000" i="0" b="0" spc="271" dirty="0" smtClean="0" lang="zh-CN">
                <a:solidFill>
                  <a:srgbClr val="FFFFFF"/>
                </a:solidFill>
                <a:latin typeface="OPPOSans-R"/>
                <a:ea typeface="OPPOSans-R"/>
              </a:rPr>
              <a:t>APP留存、日活较低。</a:t>
            </a:r>
            <a:endParaRPr lang="zh-CN" altLang="en-US"/>
          </a:p>
        </p:txBody>
      </p:sp>
      <p:sp>
        <p:nvSpPr>
          <p:cNvPr id="1306" name="Object 1306"/>
          <p:cNvSpPr txBox="1"/>
          <p:nvPr/>
        </p:nvSpPr>
        <p:spPr>
          <a:xfrm>
            <a:off x="13235781" y="9017000"/>
            <a:ext cx="4800600" cy="2082799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14999"/>
              </a:lnSpc>
            </a:pPr>
            <a:r>
              <a:rPr sz="3000" i="0" b="0" spc="271" dirty="0" smtClean="0" lang="zh-CN">
                <a:solidFill>
                  <a:srgbClr val="FFFFFF"/>
                </a:solidFill>
                <a:latin typeface="OPPOSans-R"/>
                <a:ea typeface="OPPOSans-R"/>
              </a:rPr>
              <a:t>解决方案</a:t>
            </a:r>
            <a:endParaRPr lang="zh-CN" altLang="en-US" sz="3000"/>
          </a:p>
          <a:p>
            <a:pPr algn="l">
              <a:lnSpc>
                <a:spcPct val="114999"/>
              </a:lnSpc>
            </a:pPr>
            <a:r>
              <a:rPr sz="3000" i="0" b="0" spc="271" dirty="0" smtClean="0" lang="zh-CN">
                <a:solidFill>
                  <a:srgbClr val="FFFFFF"/>
                </a:solidFill>
                <a:latin typeface="OPPOSans-R"/>
                <a:ea typeface="OPPOSans-R"/>
              </a:rPr>
              <a:t>结合APP内容有事，</a:t>
            </a:r>
            <a:endParaRPr lang="zh-CN" altLang="en-US" sz="3000"/>
          </a:p>
          <a:p>
            <a:pPr algn="l">
              <a:lnSpc>
                <a:spcPct val="114999"/>
              </a:lnSpc>
            </a:pPr>
            <a:r>
              <a:rPr sz="3000" i="0" b="0" spc="271" dirty="0" smtClean="0" lang="zh-CN">
                <a:solidFill>
                  <a:srgbClr val="FFFFFF"/>
                </a:solidFill>
                <a:latin typeface="OPPOSans-R"/>
                <a:ea typeface="OPPOSans-R"/>
              </a:rPr>
              <a:t>定下伟大目标，</a:t>
            </a:r>
            <a:endParaRPr lang="zh-CN" altLang="en-US" sz="3000"/>
          </a:p>
          <a:p>
            <a:pPr algn="l">
              <a:lnSpc>
                <a:spcPct val="114999"/>
              </a:lnSpc>
            </a:pPr>
            <a:r>
              <a:rPr sz="3000" i="0" b="0" spc="271" dirty="0" smtClean="0" lang="zh-CN">
                <a:solidFill>
                  <a:srgbClr val="FFFFFF"/>
                </a:solidFill>
                <a:latin typeface="OPPOSans-R"/>
                <a:ea typeface="OPPOSans-R"/>
              </a:rPr>
              <a:t>以搞定平台为重点导流。</a:t>
            </a:r>
            <a:endParaRPr lang="zh-CN" altLang="en-US"/>
          </a:p>
        </p:txBody>
      </p:sp>
      <p:sp>
        <p:nvSpPr>
          <p:cNvPr id="1307" name="Object 1307"/>
          <p:cNvSpPr txBox="1"/>
          <p:nvPr/>
        </p:nvSpPr>
        <p:spPr>
          <a:xfrm>
            <a:off x="8097118" y="2296318"/>
            <a:ext cx="8189762" cy="9652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6250" i="0" b="0" dirty="0" smtClean="0" lang="zh-CN">
                <a:solidFill>
                  <a:srgbClr val="000000"/>
                </a:solidFill>
                <a:latin typeface="OPPOSans-B"/>
                <a:ea typeface="OPPOSans-B"/>
              </a:rPr>
              <a:t>部门新建阶段</a:t>
            </a:r>
            <a:endParaRPr lang="zh-CN" altLang="en-US"/>
          </a:p>
        </p:txBody>
      </p:sp>
      <p:sp>
        <p:nvSpPr>
          <p:cNvPr id="1308" name="Object 1308"/>
          <p:cNvSpPr txBox="1"/>
          <p:nvPr/>
        </p:nvSpPr>
        <p:spPr>
          <a:xfrm>
            <a:off x="977900" y="1001649"/>
            <a:ext cx="7149340" cy="5461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3600" i="0" b="0" dirty="0" smtClean="0" lang="zh-CN">
                <a:solidFill>
                  <a:srgbClr val="595757"/>
                </a:solidFill>
                <a:latin typeface="OPPOSans-B"/>
                <a:ea typeface="OPPOSans-B"/>
              </a:rPr>
              <a:t>管理工作复盘</a:t>
            </a:r>
            <a:endParaRPr lang="zh-CN" altLang="en-US"/>
          </a:p>
        </p:txBody>
      </p:sp>
      <p:sp>
        <p:nvSpPr>
          <p:cNvPr id="1309" name="Object 1309"/>
          <p:cNvSpPr txBox="1"/>
          <p:nvPr/>
        </p:nvSpPr>
        <p:spPr>
          <a:xfrm>
            <a:off x="990600" y="1586483"/>
            <a:ext cx="7136650" cy="3683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2400" i="0" b="0" dirty="0" smtClean="0" lang="zh-CN">
                <a:solidFill>
                  <a:srgbClr val="595757"/>
                </a:solidFill>
                <a:latin typeface="OPPOSans-R"/>
                <a:ea typeface="OPPOSans-R"/>
              </a:rPr>
              <a:t>MANAGEMENT REWORK</a:t>
            </a:r>
            <a:endParaRPr lang="zh-CN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1" name="image 1401"/>
          <p:cNvPicPr>
            <a:picLocks noChangeAspect="1"/>
          </p:cNvPicPr>
          <p:nvPr/>
        </p:nvPicPr>
        <p:blipFill>
          <a:blip r:embed="rId1401">
                </a:blip>
          <a:srcRect/>
          <a:stretch>
            <a:fillRect/>
          </a:stretch>
        </p:blipFill>
        <p:spPr>
          <a:xfrm rot="0" flipV="0" flipH="0">
            <a:off x="0" y="863600"/>
            <a:ext cx="787400" cy="1295400"/>
          </a:xfrm>
          <a:prstGeom prst="rect">
            <a:avLst/>
          </a:prstGeom>
        </p:spPr>
      </p:pic>
      <p:pic>
        <p:nvPicPr>
          <p:cNvPr id="1402" name="image 1402"/>
          <p:cNvPicPr>
            <a:picLocks noChangeAspect="1"/>
          </p:cNvPicPr>
          <p:nvPr/>
        </p:nvPicPr>
        <p:blipFill>
          <a:blip r:embed="rId1402">
                </a:blip>
          <a:srcRect/>
          <a:stretch>
            <a:fillRect/>
          </a:stretch>
        </p:blipFill>
        <p:spPr>
          <a:xfrm rot="0" flipV="0" flipH="0">
            <a:off x="4419600" y="5499100"/>
            <a:ext cx="2514600" cy="2527300"/>
          </a:xfrm>
          <a:prstGeom prst="rect">
            <a:avLst/>
          </a:prstGeom>
        </p:spPr>
      </p:pic>
      <p:pic>
        <p:nvPicPr>
          <p:cNvPr id="1403" name="image 1403"/>
          <p:cNvPicPr>
            <a:picLocks noChangeAspect="1"/>
          </p:cNvPicPr>
          <p:nvPr/>
        </p:nvPicPr>
        <p:blipFill>
          <a:blip r:embed="rId1403">
                </a:blip>
          <a:srcRect/>
          <a:stretch>
            <a:fillRect/>
          </a:stretch>
        </p:blipFill>
        <p:spPr>
          <a:xfrm rot="0" flipV="0" flipH="0">
            <a:off x="5207000" y="6375400"/>
            <a:ext cx="939800" cy="863600"/>
          </a:xfrm>
          <a:prstGeom prst="rect">
            <a:avLst/>
          </a:prstGeom>
        </p:spPr>
      </p:pic>
      <p:pic>
        <p:nvPicPr>
          <p:cNvPr id="1404" name="image 1404"/>
          <p:cNvPicPr>
            <a:picLocks noChangeAspect="1"/>
          </p:cNvPicPr>
          <p:nvPr/>
        </p:nvPicPr>
        <p:blipFill>
          <a:blip r:embed="rId1404">
                </a:blip>
          <a:srcRect/>
          <a:stretch>
            <a:fillRect/>
          </a:stretch>
        </p:blipFill>
        <p:spPr>
          <a:xfrm rot="0" flipV="0" flipH="0">
            <a:off x="10515600" y="5499100"/>
            <a:ext cx="2514600" cy="2527300"/>
          </a:xfrm>
          <a:prstGeom prst="rect">
            <a:avLst/>
          </a:prstGeom>
        </p:spPr>
      </p:pic>
      <p:pic>
        <p:nvPicPr>
          <p:cNvPr id="1405" name="image 1405"/>
          <p:cNvPicPr>
            <a:picLocks noChangeAspect="1"/>
          </p:cNvPicPr>
          <p:nvPr/>
        </p:nvPicPr>
        <p:blipFill>
          <a:blip r:embed="rId1405">
                </a:blip>
          <a:srcRect/>
          <a:stretch>
            <a:fillRect/>
          </a:stretch>
        </p:blipFill>
        <p:spPr>
          <a:xfrm rot="0" flipV="0" flipH="0">
            <a:off x="11303000" y="6388100"/>
            <a:ext cx="939800" cy="863600"/>
          </a:xfrm>
          <a:prstGeom prst="rect">
            <a:avLst/>
          </a:prstGeom>
        </p:spPr>
      </p:pic>
      <p:pic>
        <p:nvPicPr>
          <p:cNvPr id="1406" name="image 1406"/>
          <p:cNvPicPr>
            <a:picLocks noChangeAspect="1"/>
          </p:cNvPicPr>
          <p:nvPr/>
        </p:nvPicPr>
        <p:blipFill>
          <a:blip r:embed="rId1406">
                </a:blip>
          <a:srcRect/>
          <a:stretch>
            <a:fillRect/>
          </a:stretch>
        </p:blipFill>
        <p:spPr>
          <a:xfrm rot="0" flipV="0" flipH="0">
            <a:off x="16611600" y="5499100"/>
            <a:ext cx="2514600" cy="2527300"/>
          </a:xfrm>
          <a:prstGeom prst="rect">
            <a:avLst/>
          </a:prstGeom>
        </p:spPr>
      </p:pic>
      <p:pic>
        <p:nvPicPr>
          <p:cNvPr id="1407" name="image 1407"/>
          <p:cNvPicPr>
            <a:picLocks noChangeAspect="1"/>
          </p:cNvPicPr>
          <p:nvPr/>
        </p:nvPicPr>
        <p:blipFill>
          <a:blip r:embed="rId1407">
                </a:blip>
          <a:srcRect/>
          <a:stretch>
            <a:fillRect/>
          </a:stretch>
        </p:blipFill>
        <p:spPr>
          <a:xfrm rot="0" flipV="0" flipH="0">
            <a:off x="17399000" y="6375400"/>
            <a:ext cx="939800" cy="863600"/>
          </a:xfrm>
          <a:prstGeom prst="rect">
            <a:avLst/>
          </a:prstGeom>
        </p:spPr>
      </p:pic>
      <p:sp>
        <p:nvSpPr>
          <p:cNvPr id="1408" name="Object 1408"/>
          <p:cNvSpPr txBox="1"/>
          <p:nvPr/>
        </p:nvSpPr>
        <p:spPr>
          <a:xfrm>
            <a:off x="9969461" y="9439783"/>
            <a:ext cx="3568700" cy="5334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16666"/>
              </a:lnSpc>
            </a:pPr>
            <a:r>
              <a:rPr sz="3000" i="0" b="0" spc="271" dirty="0" smtClean="0" lang="zh-CN">
                <a:solidFill>
                  <a:srgbClr val="3E3E3E"/>
                </a:solidFill>
                <a:latin typeface="OPPOSans-R"/>
                <a:ea typeface="OPPOSans-R"/>
              </a:rPr>
              <a:t>市场调研/竞品分析</a:t>
            </a:r>
            <a:endParaRPr lang="zh-CN" altLang="en-US"/>
          </a:p>
        </p:txBody>
      </p:sp>
      <p:sp>
        <p:nvSpPr>
          <p:cNvPr id="1409" name="Object 1409"/>
          <p:cNvSpPr txBox="1"/>
          <p:nvPr/>
        </p:nvSpPr>
        <p:spPr>
          <a:xfrm>
            <a:off x="10515600" y="8626475"/>
            <a:ext cx="2514600" cy="6096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4000" i="0" b="0" spc="375" dirty="0" smtClean="0" lang="zh-CN">
                <a:solidFill>
                  <a:srgbClr val="000000"/>
                </a:solidFill>
                <a:latin typeface="OPPOSans-B"/>
                <a:ea typeface="OPPOSans-B"/>
              </a:rPr>
              <a:t>市场</a:t>
            </a:r>
            <a:endParaRPr lang="zh-CN" altLang="en-US"/>
          </a:p>
        </p:txBody>
      </p:sp>
      <p:sp>
        <p:nvSpPr>
          <p:cNvPr id="14010" name="Object 14010"/>
          <p:cNvSpPr txBox="1"/>
          <p:nvPr/>
        </p:nvSpPr>
        <p:spPr>
          <a:xfrm>
            <a:off x="15324481" y="9439783"/>
            <a:ext cx="5092700" cy="10414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16666"/>
              </a:lnSpc>
            </a:pPr>
            <a:r>
              <a:rPr sz="3000" i="0" b="0" spc="271" dirty="0" smtClean="0" lang="zh-CN">
                <a:solidFill>
                  <a:srgbClr val="3E3E3E"/>
                </a:solidFill>
                <a:latin typeface="OPPOSans-R"/>
                <a:ea typeface="OPPOSans-R"/>
              </a:rPr>
              <a:t>网红内容邀约/</a:t>
            </a:r>
            <a:endParaRPr lang="zh-CN" altLang="en-US" sz="3000"/>
          </a:p>
          <a:p>
            <a:pPr algn="ctr">
              <a:lnSpc>
                <a:spcPct val="116666"/>
              </a:lnSpc>
            </a:pPr>
            <a:r>
              <a:rPr sz="3000" i="0" b="0" spc="271" dirty="0" smtClean="0" lang="zh-CN">
                <a:solidFill>
                  <a:srgbClr val="3E3E3E"/>
                </a:solidFill>
                <a:latin typeface="OPPOSans-R"/>
                <a:ea typeface="OPPOSans-R"/>
              </a:rPr>
              <a:t>原创内容产出</a:t>
            </a:r>
            <a:endParaRPr lang="zh-CN" altLang="en-US"/>
          </a:p>
        </p:txBody>
      </p:sp>
      <p:sp>
        <p:nvSpPr>
          <p:cNvPr id="14011" name="Object 14011"/>
          <p:cNvSpPr txBox="1"/>
          <p:nvPr/>
        </p:nvSpPr>
        <p:spPr>
          <a:xfrm>
            <a:off x="16360920" y="8626475"/>
            <a:ext cx="3108179" cy="6096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4000" i="0" b="0" spc="375" dirty="0" smtClean="0" lang="zh-CN">
                <a:solidFill>
                  <a:srgbClr val="000000"/>
                </a:solidFill>
                <a:latin typeface="OPPOSans-B"/>
                <a:ea typeface="OPPOSans-B"/>
              </a:rPr>
              <a:t>解决问题</a:t>
            </a:r>
            <a:endParaRPr lang="zh-CN" altLang="en-US"/>
          </a:p>
        </p:txBody>
      </p:sp>
      <p:sp>
        <p:nvSpPr>
          <p:cNvPr id="14012" name="Object 14012"/>
          <p:cNvSpPr txBox="1"/>
          <p:nvPr/>
        </p:nvSpPr>
        <p:spPr>
          <a:xfrm>
            <a:off x="7910947" y="2878640"/>
            <a:ext cx="7723904" cy="9652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6250" i="0" b="0" dirty="0" smtClean="0" lang="zh-CN">
                <a:solidFill>
                  <a:srgbClr val="000000"/>
                </a:solidFill>
                <a:latin typeface="OPPOSans-B"/>
                <a:ea typeface="OPPOSans-B"/>
              </a:rPr>
              <a:t>身份转变阶段</a:t>
            </a:r>
            <a:endParaRPr lang="zh-CN" altLang="en-US"/>
          </a:p>
        </p:txBody>
      </p:sp>
      <p:sp>
        <p:nvSpPr>
          <p:cNvPr id="14013" name="Object 14013"/>
          <p:cNvSpPr txBox="1"/>
          <p:nvPr/>
        </p:nvSpPr>
        <p:spPr>
          <a:xfrm>
            <a:off x="3958016" y="9452483"/>
            <a:ext cx="3403600" cy="5334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16666"/>
              </a:lnSpc>
            </a:pPr>
            <a:r>
              <a:rPr sz="3000" i="0" b="0" spc="271" dirty="0" smtClean="0" lang="zh-CN">
                <a:solidFill>
                  <a:srgbClr val="3E3E3E"/>
                </a:solidFill>
                <a:latin typeface="OPPOSans-R"/>
                <a:ea typeface="OPPOSans-R"/>
              </a:rPr>
              <a:t>流量获取方式单一</a:t>
            </a:r>
            <a:endParaRPr lang="zh-CN" altLang="en-US"/>
          </a:p>
        </p:txBody>
      </p:sp>
      <p:sp>
        <p:nvSpPr>
          <p:cNvPr id="14014" name="Object 14014"/>
          <p:cNvSpPr txBox="1"/>
          <p:nvPr/>
        </p:nvSpPr>
        <p:spPr>
          <a:xfrm>
            <a:off x="4419600" y="8626475"/>
            <a:ext cx="2514600" cy="6096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4000" i="0" b="0" spc="375" dirty="0" smtClean="0" lang="zh-CN">
                <a:solidFill>
                  <a:srgbClr val="000000"/>
                </a:solidFill>
                <a:latin typeface="OPPOSans-B"/>
                <a:ea typeface="OPPOSans-B"/>
              </a:rPr>
              <a:t>问题</a:t>
            </a:r>
            <a:endParaRPr lang="zh-CN" altLang="en-US"/>
          </a:p>
        </p:txBody>
      </p:sp>
      <p:sp>
        <p:nvSpPr>
          <p:cNvPr id="14015" name="Object 14015"/>
          <p:cNvSpPr txBox="1"/>
          <p:nvPr/>
        </p:nvSpPr>
        <p:spPr>
          <a:xfrm>
            <a:off x="977900" y="1001649"/>
            <a:ext cx="7149340" cy="5461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3600" i="0" b="0" dirty="0" smtClean="0" lang="zh-CN">
                <a:solidFill>
                  <a:srgbClr val="595757"/>
                </a:solidFill>
                <a:latin typeface="OPPOSans-B"/>
                <a:ea typeface="OPPOSans-B"/>
              </a:rPr>
              <a:t>管理工作复盘</a:t>
            </a:r>
            <a:endParaRPr lang="zh-CN" altLang="en-US"/>
          </a:p>
        </p:txBody>
      </p:sp>
      <p:sp>
        <p:nvSpPr>
          <p:cNvPr id="14016" name="Object 14016"/>
          <p:cNvSpPr txBox="1"/>
          <p:nvPr/>
        </p:nvSpPr>
        <p:spPr>
          <a:xfrm>
            <a:off x="990600" y="1586483"/>
            <a:ext cx="7136650" cy="3683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2400" i="0" b="0" dirty="0" smtClean="0" lang="zh-CN">
                <a:solidFill>
                  <a:srgbClr val="595757"/>
                </a:solidFill>
                <a:latin typeface="OPPOSans-R"/>
                <a:ea typeface="OPPOSans-R"/>
              </a:rPr>
              <a:t>MANAGEMENT REWORK</a:t>
            </a:r>
            <a:endParaRPr lang="zh-CN" alt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1" name="image 1501"/>
          <p:cNvPicPr>
            <a:picLocks noChangeAspect="1"/>
          </p:cNvPicPr>
          <p:nvPr/>
        </p:nvPicPr>
        <p:blipFill>
          <a:blip r:embed="rId1501">
                </a:blip>
          <a:srcRect/>
          <a:stretch>
            <a:fillRect/>
          </a:stretch>
        </p:blipFill>
        <p:spPr>
          <a:xfrm rot="0" flipV="0" flipH="0">
            <a:off x="17602200" y="9740900"/>
            <a:ext cx="6781800" cy="5549900"/>
          </a:xfrm>
          <a:prstGeom prst="rect">
            <a:avLst/>
          </a:prstGeom>
        </p:spPr>
      </p:pic>
      <p:pic>
        <p:nvPicPr>
          <p:cNvPr id="1502" name="image 1502"/>
          <p:cNvPicPr>
            <a:picLocks noChangeAspect="1"/>
          </p:cNvPicPr>
          <p:nvPr/>
        </p:nvPicPr>
        <p:blipFill>
          <a:blip r:embed="rId1502">
                </a:blip>
          <a:srcRect/>
          <a:stretch>
            <a:fillRect/>
          </a:stretch>
        </p:blipFill>
        <p:spPr>
          <a:xfrm rot="0" flipV="0" flipH="0">
            <a:off x="0" y="863600"/>
            <a:ext cx="787400" cy="1295400"/>
          </a:xfrm>
          <a:prstGeom prst="rect">
            <a:avLst/>
          </a:prstGeom>
        </p:spPr>
      </p:pic>
      <p:pic>
        <p:nvPicPr>
          <p:cNvPr id="1503" name="image 1503"/>
          <p:cNvPicPr>
            <a:picLocks noChangeAspect="1"/>
          </p:cNvPicPr>
          <p:nvPr/>
        </p:nvPicPr>
        <p:blipFill>
          <a:blip r:embed="rId1503">
            <a:alphaModFix amt="60000"/>
          </a:blip>
          <a:srcRect/>
          <a:stretch>
            <a:fillRect/>
          </a:stretch>
        </p:blipFill>
        <p:spPr>
          <a:xfrm rot="0" flipV="0" flipH="0">
            <a:off x="2982988" y="5414491"/>
            <a:ext cx="1092200" cy="1092200"/>
          </a:xfrm>
          <a:prstGeom prst="rect">
            <a:avLst/>
          </a:prstGeom>
        </p:spPr>
      </p:pic>
      <p:pic>
        <p:nvPicPr>
          <p:cNvPr id="1504" name="image 1504"/>
          <p:cNvPicPr>
            <a:picLocks noChangeAspect="1"/>
          </p:cNvPicPr>
          <p:nvPr/>
        </p:nvPicPr>
        <p:blipFill>
          <a:blip r:embed="rId1504">
            <a:alphaModFix amt="60000"/>
          </a:blip>
          <a:srcRect/>
          <a:stretch>
            <a:fillRect/>
          </a:stretch>
        </p:blipFill>
        <p:spPr>
          <a:xfrm rot="0" flipV="0" flipH="0">
            <a:off x="2982986" y="8356600"/>
            <a:ext cx="1092200" cy="1092200"/>
          </a:xfrm>
          <a:prstGeom prst="rect">
            <a:avLst/>
          </a:prstGeom>
        </p:spPr>
      </p:pic>
      <p:pic>
        <p:nvPicPr>
          <p:cNvPr id="1505" name="image 1505"/>
          <p:cNvPicPr>
            <a:picLocks noChangeAspect="1"/>
          </p:cNvPicPr>
          <p:nvPr/>
        </p:nvPicPr>
        <p:blipFill>
          <a:blip r:embed="rId1505">
            <a:alphaModFix amt="60000"/>
          </a:blip>
          <a:srcRect/>
          <a:stretch>
            <a:fillRect/>
          </a:stretch>
        </p:blipFill>
        <p:spPr>
          <a:xfrm rot="0" flipV="0" flipH="0">
            <a:off x="13117945" y="5427191"/>
            <a:ext cx="1092200" cy="1092200"/>
          </a:xfrm>
          <a:prstGeom prst="rect">
            <a:avLst/>
          </a:prstGeom>
        </p:spPr>
      </p:pic>
      <p:pic>
        <p:nvPicPr>
          <p:cNvPr id="1506" name="image 1506"/>
          <p:cNvPicPr>
            <a:picLocks noChangeAspect="1"/>
          </p:cNvPicPr>
          <p:nvPr/>
        </p:nvPicPr>
        <p:blipFill>
          <a:blip r:embed="rId1506">
            <a:alphaModFix amt="65882"/>
          </a:blip>
          <a:srcRect/>
          <a:stretch>
            <a:fillRect/>
          </a:stretch>
        </p:blipFill>
        <p:spPr>
          <a:xfrm rot="0" flipV="0" flipH="0">
            <a:off x="13117944" y="8369300"/>
            <a:ext cx="1092200" cy="1092200"/>
          </a:xfrm>
          <a:prstGeom prst="rect">
            <a:avLst/>
          </a:prstGeom>
        </p:spPr>
      </p:pic>
      <p:sp>
        <p:nvSpPr>
          <p:cNvPr id="1507" name="Object 1507"/>
          <p:cNvSpPr txBox="1"/>
          <p:nvPr/>
        </p:nvSpPr>
        <p:spPr>
          <a:xfrm>
            <a:off x="8094662" y="2742765"/>
            <a:ext cx="8194675" cy="9652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6250" i="0" b="1" dirty="0" smtClean="0" lang="zh-CN">
                <a:solidFill>
                  <a:srgbClr val="000000"/>
                </a:solidFill>
                <a:latin typeface="OPPOSans-B"/>
                <a:ea typeface="OPPOSans-B"/>
              </a:rPr>
              <a:t>达人孵化阶段</a:t>
            </a:r>
            <a:endParaRPr lang="zh-CN" altLang="en-US"/>
          </a:p>
        </p:txBody>
      </p:sp>
      <p:sp>
        <p:nvSpPr>
          <p:cNvPr id="1508" name="Object 1508"/>
          <p:cNvSpPr txBox="1"/>
          <p:nvPr/>
        </p:nvSpPr>
        <p:spPr>
          <a:xfrm>
            <a:off x="14426045" y="6116674"/>
            <a:ext cx="7305673" cy="5334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16666"/>
              </a:lnSpc>
            </a:pPr>
            <a:r>
              <a:rPr sz="3000" i="0" b="0" dirty="0" smtClean="0" lang="zh-CN">
                <a:solidFill>
                  <a:srgbClr val="595757"/>
                </a:solidFill>
                <a:latin typeface="OPPOSans-R"/>
                <a:ea typeface="OPPOSans-R"/>
              </a:rPr>
              <a:t>头部流量的稀缺性，内容邀约成本高昂</a:t>
            </a:r>
            <a:endParaRPr lang="zh-CN" altLang="en-US"/>
          </a:p>
        </p:txBody>
      </p:sp>
      <p:sp>
        <p:nvSpPr>
          <p:cNvPr id="1509" name="Object 1509"/>
          <p:cNvSpPr txBox="1"/>
          <p:nvPr/>
        </p:nvSpPr>
        <p:spPr>
          <a:xfrm>
            <a:off x="14426044" y="9245600"/>
            <a:ext cx="7305675" cy="5334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16666"/>
              </a:lnSpc>
            </a:pPr>
            <a:r>
              <a:rPr sz="3000" i="0" b="0" spc="271" dirty="0" smtClean="0" lang="zh-CN">
                <a:solidFill>
                  <a:srgbClr val="595757"/>
                </a:solidFill>
                <a:latin typeface="OPPOSans-R"/>
                <a:ea typeface="OPPOSans-R"/>
              </a:rPr>
              <a:t>低成本获取流量，内容产出，培养网红</a:t>
            </a:r>
            <a:endParaRPr lang="zh-CN" altLang="en-US"/>
          </a:p>
        </p:txBody>
      </p:sp>
      <p:sp>
        <p:nvSpPr>
          <p:cNvPr id="15010" name="Object 15010"/>
          <p:cNvSpPr txBox="1"/>
          <p:nvPr/>
        </p:nvSpPr>
        <p:spPr>
          <a:xfrm>
            <a:off x="4329188" y="5350991"/>
            <a:ext cx="4413533" cy="7366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4800" i="0" b="0" spc="200" dirty="0" smtClean="0" lang="zh-CN">
                <a:solidFill>
                  <a:srgbClr val="000000"/>
                </a:solidFill>
                <a:latin typeface="OPPOSans-B"/>
                <a:ea typeface="OPPOSans-B"/>
              </a:rPr>
              <a:t>挑战</a:t>
            </a:r>
            <a:endParaRPr lang="zh-CN" altLang="en-US"/>
          </a:p>
        </p:txBody>
      </p:sp>
      <p:sp>
        <p:nvSpPr>
          <p:cNvPr id="15011" name="Object 15011"/>
          <p:cNvSpPr txBox="1"/>
          <p:nvPr/>
        </p:nvSpPr>
        <p:spPr>
          <a:xfrm>
            <a:off x="14426045" y="5350991"/>
            <a:ext cx="3657600" cy="7366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4800" i="0" b="0" spc="200" dirty="0" smtClean="0" lang="zh-CN">
                <a:solidFill>
                  <a:srgbClr val="000000"/>
                </a:solidFill>
                <a:latin typeface="OPPOSans-B"/>
                <a:ea typeface="OPPOSans-B"/>
              </a:rPr>
              <a:t>市场</a:t>
            </a:r>
            <a:endParaRPr lang="zh-CN" altLang="en-US"/>
          </a:p>
        </p:txBody>
      </p:sp>
      <p:sp>
        <p:nvSpPr>
          <p:cNvPr id="15012" name="Object 15012"/>
          <p:cNvSpPr txBox="1"/>
          <p:nvPr/>
        </p:nvSpPr>
        <p:spPr>
          <a:xfrm>
            <a:off x="14426044" y="8293100"/>
            <a:ext cx="4510587" cy="7366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4800" i="0" b="0" spc="200" dirty="0" smtClean="0" lang="zh-CN">
                <a:solidFill>
                  <a:srgbClr val="000000"/>
                </a:solidFill>
                <a:latin typeface="OPPOSans-B"/>
                <a:ea typeface="OPPOSans-B"/>
              </a:rPr>
              <a:t>效果</a:t>
            </a:r>
            <a:endParaRPr lang="zh-CN" altLang="en-US"/>
          </a:p>
        </p:txBody>
      </p:sp>
      <p:sp>
        <p:nvSpPr>
          <p:cNvPr id="15013" name="Object 15013"/>
          <p:cNvSpPr txBox="1"/>
          <p:nvPr/>
        </p:nvSpPr>
        <p:spPr>
          <a:xfrm>
            <a:off x="4329188" y="6103974"/>
            <a:ext cx="7092659" cy="5334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16666"/>
              </a:lnSpc>
            </a:pPr>
            <a:r>
              <a:rPr sz="3000" i="0" b="0" dirty="0" smtClean="0" lang="zh-CN">
                <a:solidFill>
                  <a:srgbClr val="595757"/>
                </a:solidFill>
                <a:latin typeface="OPPOSans-R"/>
                <a:ea typeface="OPPOSans-R"/>
              </a:rPr>
              <a:t>流量不稳定，平台可持续发展不稳定</a:t>
            </a:r>
            <a:endParaRPr lang="zh-CN" altLang="en-US"/>
          </a:p>
        </p:txBody>
      </p:sp>
      <p:sp>
        <p:nvSpPr>
          <p:cNvPr id="15014" name="Object 15014"/>
          <p:cNvSpPr txBox="1"/>
          <p:nvPr/>
        </p:nvSpPr>
        <p:spPr>
          <a:xfrm>
            <a:off x="4329186" y="9232900"/>
            <a:ext cx="6083300" cy="5334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16666"/>
              </a:lnSpc>
            </a:pPr>
            <a:r>
              <a:rPr sz="3000" i="0" b="0" dirty="0" smtClean="0" lang="zh-CN">
                <a:solidFill>
                  <a:srgbClr val="595757"/>
                </a:solidFill>
                <a:latin typeface="OPPOSans-R"/>
                <a:ea typeface="OPPOSans-R"/>
              </a:rPr>
              <a:t>培养网红,资产高质量原创内容</a:t>
            </a:r>
            <a:endParaRPr lang="zh-CN" altLang="en-US"/>
          </a:p>
        </p:txBody>
      </p:sp>
      <p:sp>
        <p:nvSpPr>
          <p:cNvPr id="15015" name="Object 15015"/>
          <p:cNvSpPr txBox="1"/>
          <p:nvPr/>
        </p:nvSpPr>
        <p:spPr>
          <a:xfrm>
            <a:off x="4329186" y="8280400"/>
            <a:ext cx="5064554" cy="7366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4800" i="0" b="0" spc="200" dirty="0" smtClean="0" lang="zh-CN">
                <a:solidFill>
                  <a:srgbClr val="000000"/>
                </a:solidFill>
                <a:latin typeface="OPPOSans-B"/>
                <a:ea typeface="OPPOSans-B"/>
              </a:rPr>
              <a:t>解决方案</a:t>
            </a:r>
            <a:endParaRPr lang="zh-CN" altLang="en-US"/>
          </a:p>
        </p:txBody>
      </p:sp>
      <p:sp>
        <p:nvSpPr>
          <p:cNvPr id="15016" name="Object 15016"/>
          <p:cNvSpPr txBox="1"/>
          <p:nvPr/>
        </p:nvSpPr>
        <p:spPr>
          <a:xfrm>
            <a:off x="977900" y="1001649"/>
            <a:ext cx="7149340" cy="5461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3600" i="0" b="0" dirty="0" smtClean="0" lang="zh-CN">
                <a:solidFill>
                  <a:srgbClr val="595757"/>
                </a:solidFill>
                <a:latin typeface="OPPOSans-B"/>
                <a:ea typeface="OPPOSans-B"/>
              </a:rPr>
              <a:t>管理工作复盘</a:t>
            </a:r>
            <a:endParaRPr lang="zh-CN" altLang="en-US"/>
          </a:p>
        </p:txBody>
      </p:sp>
      <p:sp>
        <p:nvSpPr>
          <p:cNvPr id="15017" name="Object 15017"/>
          <p:cNvSpPr txBox="1"/>
          <p:nvPr/>
        </p:nvSpPr>
        <p:spPr>
          <a:xfrm>
            <a:off x="990600" y="1586483"/>
            <a:ext cx="7136650" cy="3683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2400" i="0" b="0" dirty="0" smtClean="0" lang="zh-CN">
                <a:solidFill>
                  <a:srgbClr val="595757"/>
                </a:solidFill>
                <a:latin typeface="OPPOSans-R"/>
                <a:ea typeface="OPPOSans-R"/>
              </a:rPr>
              <a:t>MANAGEMENT REWORK</a:t>
            </a:r>
            <a:endParaRPr lang="zh-CN" alt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1" name="image 1601"/>
          <p:cNvPicPr>
            <a:picLocks noChangeAspect="1"/>
          </p:cNvPicPr>
          <p:nvPr/>
        </p:nvPicPr>
        <p:blipFill>
          <a:blip r:embed="rId1601">
                </a:blip>
          <a:srcRect/>
          <a:stretch>
            <a:fillRect/>
          </a:stretch>
        </p:blipFill>
        <p:spPr>
          <a:xfrm rot="0" flipV="0" flipH="0">
            <a:off x="0" y="863600"/>
            <a:ext cx="787400" cy="1295400"/>
          </a:xfrm>
          <a:prstGeom prst="rect">
            <a:avLst/>
          </a:prstGeom>
        </p:spPr>
      </p:pic>
      <p:pic>
        <p:nvPicPr>
          <p:cNvPr id="1602" name="image 1602"/>
          <p:cNvPicPr>
            <a:picLocks noChangeAspect="1"/>
          </p:cNvPicPr>
          <p:nvPr/>
        </p:nvPicPr>
        <p:blipFill>
          <a:blip r:embed="rId1602">
                </a:blip>
          <a:srcRect/>
          <a:stretch>
            <a:fillRect/>
          </a:stretch>
        </p:blipFill>
        <p:spPr>
          <a:xfrm rot="0" flipV="0" flipH="0">
            <a:off x="0" y="6845300"/>
            <a:ext cx="24384000" cy="38100"/>
          </a:xfrm>
          <a:prstGeom prst="rect">
            <a:avLst/>
          </a:prstGeom>
        </p:spPr>
      </p:pic>
      <p:pic>
        <p:nvPicPr>
          <p:cNvPr id="1603" name="image 1603"/>
          <p:cNvPicPr>
            <a:picLocks noChangeAspect="1"/>
          </p:cNvPicPr>
          <p:nvPr/>
        </p:nvPicPr>
        <p:blipFill>
          <a:blip r:embed="rId1603">
                </a:blip>
          <a:srcRect/>
          <a:stretch>
            <a:fillRect/>
          </a:stretch>
        </p:blipFill>
        <p:spPr>
          <a:xfrm rot="0" flipV="0" flipH="0">
            <a:off x="6032500" y="6845300"/>
            <a:ext cx="254000" cy="203200"/>
          </a:xfrm>
          <a:prstGeom prst="rect">
            <a:avLst/>
          </a:prstGeom>
        </p:spPr>
      </p:pic>
      <p:pic>
        <p:nvPicPr>
          <p:cNvPr id="1604" name="image 1604"/>
          <p:cNvPicPr>
            <a:picLocks noChangeAspect="1"/>
          </p:cNvPicPr>
          <p:nvPr/>
        </p:nvPicPr>
        <p:blipFill>
          <a:blip r:embed="rId1604">
                </a:blip>
          <a:srcRect/>
          <a:stretch>
            <a:fillRect/>
          </a:stretch>
        </p:blipFill>
        <p:spPr>
          <a:xfrm rot="0" flipV="0" flipH="0">
            <a:off x="5753100" y="5473700"/>
            <a:ext cx="800100" cy="800100"/>
          </a:xfrm>
          <a:prstGeom prst="rect">
            <a:avLst/>
          </a:prstGeom>
        </p:spPr>
      </p:pic>
      <p:pic>
        <p:nvPicPr>
          <p:cNvPr id="1605" name="image 1605"/>
          <p:cNvPicPr>
            <a:picLocks noChangeAspect="1"/>
          </p:cNvPicPr>
          <p:nvPr/>
        </p:nvPicPr>
        <p:blipFill>
          <a:blip r:embed="rId1605">
                </a:blip>
          <a:srcRect/>
          <a:stretch>
            <a:fillRect/>
          </a:stretch>
        </p:blipFill>
        <p:spPr>
          <a:xfrm rot="0" flipV="0" flipH="0">
            <a:off x="12065000" y="6845300"/>
            <a:ext cx="254000" cy="203200"/>
          </a:xfrm>
          <a:prstGeom prst="rect">
            <a:avLst/>
          </a:prstGeom>
        </p:spPr>
      </p:pic>
      <p:pic>
        <p:nvPicPr>
          <p:cNvPr id="1606" name="image 1606"/>
          <p:cNvPicPr>
            <a:picLocks noChangeAspect="1"/>
          </p:cNvPicPr>
          <p:nvPr/>
        </p:nvPicPr>
        <p:blipFill>
          <a:blip r:embed="rId1606">
                </a:blip>
          <a:srcRect/>
          <a:stretch>
            <a:fillRect/>
          </a:stretch>
        </p:blipFill>
        <p:spPr>
          <a:xfrm rot="0" flipV="0" flipH="0">
            <a:off x="11798300" y="5473700"/>
            <a:ext cx="800100" cy="800100"/>
          </a:xfrm>
          <a:prstGeom prst="rect">
            <a:avLst/>
          </a:prstGeom>
        </p:spPr>
      </p:pic>
      <p:pic>
        <p:nvPicPr>
          <p:cNvPr id="1607" name="image 1607"/>
          <p:cNvPicPr>
            <a:picLocks noChangeAspect="1"/>
          </p:cNvPicPr>
          <p:nvPr/>
        </p:nvPicPr>
        <p:blipFill>
          <a:blip r:embed="rId1607">
                </a:blip>
          <a:srcRect/>
          <a:stretch>
            <a:fillRect/>
          </a:stretch>
        </p:blipFill>
        <p:spPr>
          <a:xfrm rot="0" flipV="0" flipH="0">
            <a:off x="18110200" y="6845300"/>
            <a:ext cx="254000" cy="203200"/>
          </a:xfrm>
          <a:prstGeom prst="rect">
            <a:avLst/>
          </a:prstGeom>
        </p:spPr>
      </p:pic>
      <p:pic>
        <p:nvPicPr>
          <p:cNvPr id="1608" name="image 1608"/>
          <p:cNvPicPr>
            <a:picLocks noChangeAspect="1"/>
          </p:cNvPicPr>
          <p:nvPr/>
        </p:nvPicPr>
        <p:blipFill>
          <a:blip r:embed="rId1608">
                </a:blip>
          <a:srcRect/>
          <a:stretch>
            <a:fillRect/>
          </a:stretch>
        </p:blipFill>
        <p:spPr>
          <a:xfrm rot="0" flipV="0" flipH="0">
            <a:off x="17830800" y="5473700"/>
            <a:ext cx="800100" cy="800100"/>
          </a:xfrm>
          <a:prstGeom prst="rect">
            <a:avLst/>
          </a:prstGeom>
        </p:spPr>
      </p:pic>
      <p:sp>
        <p:nvSpPr>
          <p:cNvPr id="1609" name="Object 1609"/>
          <p:cNvSpPr txBox="1"/>
          <p:nvPr/>
        </p:nvSpPr>
        <p:spPr>
          <a:xfrm>
            <a:off x="8096664" y="3167998"/>
            <a:ext cx="8190671" cy="9525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6250" i="0" b="1" dirty="0" smtClean="0" lang="zh-CN">
                <a:solidFill>
                  <a:srgbClr val="000000"/>
                </a:solidFill>
                <a:latin typeface="OPPOSans-B"/>
                <a:ea typeface="OPPOSans-B"/>
              </a:rPr>
              <a:t>品牌IP化阶段</a:t>
            </a:r>
            <a:endParaRPr lang="zh-CN" altLang="en-US"/>
          </a:p>
        </p:txBody>
      </p:sp>
      <p:sp>
        <p:nvSpPr>
          <p:cNvPr id="16010" name="Object 16010"/>
          <p:cNvSpPr txBox="1"/>
          <p:nvPr/>
        </p:nvSpPr>
        <p:spPr>
          <a:xfrm>
            <a:off x="4241064" y="9029899"/>
            <a:ext cx="3785699" cy="10668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16666"/>
              </a:lnSpc>
            </a:pPr>
            <a:r>
              <a:rPr sz="3000" i="0" b="0" spc="135" dirty="0" smtClean="0" lang="zh-CN">
                <a:solidFill>
                  <a:srgbClr val="000000"/>
                </a:solidFill>
                <a:latin typeface="OPPOSans-R"/>
                <a:ea typeface="OPPOSans-R"/>
              </a:rPr>
              <a:t>如何继续获取高质量流量</a:t>
            </a:r>
            <a:endParaRPr lang="zh-CN" altLang="en-US" sz="3000"/>
          </a:p>
          <a:p>
            <a:pPr algn="ctr">
              <a:lnSpc>
                <a:spcPct val="116666"/>
              </a:lnSpc>
            </a:pPr>
            <a:p>
              <a:pPr algn="ctr">
                <a:br>
                  <a:rPr lang="en-US" altLang="zh-CN" dirty="0"/>
                </a:br>
              </a:pPr>
              <a:endParaRPr lang="zh-CN" altLang="en-US" dirty="0" sz="3000"/>
            </a:p>
            <a:endParaRPr lang="zh-CN" altLang="en-US"/>
          </a:p>
        </p:txBody>
      </p:sp>
      <p:sp>
        <p:nvSpPr>
          <p:cNvPr id="16011" name="Object 16011"/>
          <p:cNvSpPr txBox="1"/>
          <p:nvPr/>
        </p:nvSpPr>
        <p:spPr>
          <a:xfrm>
            <a:off x="5259662" y="7935340"/>
            <a:ext cx="1748501" cy="7366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4800" i="0" b="0" dirty="0" smtClean="0" lang="zh-CN">
                <a:solidFill>
                  <a:srgbClr val="000000"/>
                </a:solidFill>
                <a:latin typeface="OPPOSans-B"/>
                <a:ea typeface="OPPOSans-B"/>
              </a:rPr>
              <a:t>挑战</a:t>
            </a:r>
            <a:endParaRPr lang="zh-CN" altLang="en-US"/>
          </a:p>
        </p:txBody>
      </p:sp>
      <p:sp>
        <p:nvSpPr>
          <p:cNvPr id="16012" name="Object 16012"/>
          <p:cNvSpPr txBox="1"/>
          <p:nvPr/>
        </p:nvSpPr>
        <p:spPr>
          <a:xfrm>
            <a:off x="10100347" y="9029899"/>
            <a:ext cx="4183305" cy="10668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16666"/>
              </a:lnSpc>
            </a:pPr>
            <a:r>
              <a:rPr sz="3000" i="0" b="0" spc="135" dirty="0" smtClean="0" lang="zh-CN">
                <a:solidFill>
                  <a:srgbClr val="000000"/>
                </a:solidFill>
                <a:latin typeface="OPPOSans-R"/>
                <a:ea typeface="OPPOSans-R"/>
              </a:rPr>
              <a:t>市场转型期、优质竞品众多</a:t>
            </a:r>
            <a:endParaRPr lang="zh-CN" altLang="en-US"/>
          </a:p>
        </p:txBody>
      </p:sp>
      <p:sp>
        <p:nvSpPr>
          <p:cNvPr id="16013" name="Object 16013"/>
          <p:cNvSpPr txBox="1"/>
          <p:nvPr/>
        </p:nvSpPr>
        <p:spPr>
          <a:xfrm>
            <a:off x="11298512" y="7922640"/>
            <a:ext cx="1748501" cy="7366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4800" i="0" b="0" dirty="0" smtClean="0" lang="zh-CN">
                <a:solidFill>
                  <a:srgbClr val="000000"/>
                </a:solidFill>
                <a:latin typeface="OPPOSans-B"/>
                <a:ea typeface="OPPOSans-B"/>
              </a:rPr>
              <a:t>市场</a:t>
            </a:r>
            <a:endParaRPr lang="zh-CN" altLang="en-US"/>
          </a:p>
        </p:txBody>
      </p:sp>
      <p:sp>
        <p:nvSpPr>
          <p:cNvPr id="16014" name="Object 16014"/>
          <p:cNvSpPr txBox="1"/>
          <p:nvPr/>
        </p:nvSpPr>
        <p:spPr>
          <a:xfrm>
            <a:off x="16252466" y="9029899"/>
            <a:ext cx="3913459" cy="10668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16666"/>
              </a:lnSpc>
            </a:pPr>
            <a:r>
              <a:rPr sz="3000" i="0" b="0" spc="135" dirty="0" smtClean="0" lang="zh-CN">
                <a:solidFill>
                  <a:srgbClr val="000000"/>
                </a:solidFill>
                <a:latin typeface="OPPOSans-R"/>
                <a:ea typeface="OPPOSans-R"/>
              </a:rPr>
              <a:t>产品更加个性化、标签化</a:t>
            </a:r>
            <a:endParaRPr lang="zh-CN" altLang="en-US"/>
          </a:p>
        </p:txBody>
      </p:sp>
      <p:sp>
        <p:nvSpPr>
          <p:cNvPr id="16015" name="Object 16015"/>
          <p:cNvSpPr txBox="1"/>
          <p:nvPr/>
        </p:nvSpPr>
        <p:spPr>
          <a:xfrm>
            <a:off x="16755279" y="7922640"/>
            <a:ext cx="2907834" cy="7366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4800" i="0" b="0" dirty="0" smtClean="0" lang="zh-CN">
                <a:solidFill>
                  <a:srgbClr val="000000"/>
                </a:solidFill>
                <a:latin typeface="OPPOSans-B"/>
                <a:ea typeface="OPPOSans-B"/>
              </a:rPr>
              <a:t>解决方案</a:t>
            </a:r>
            <a:endParaRPr lang="zh-CN" altLang="en-US"/>
          </a:p>
        </p:txBody>
      </p:sp>
      <p:sp>
        <p:nvSpPr>
          <p:cNvPr id="16016" name="Object 16016"/>
          <p:cNvSpPr txBox="1"/>
          <p:nvPr/>
        </p:nvSpPr>
        <p:spPr>
          <a:xfrm>
            <a:off x="977900" y="1001649"/>
            <a:ext cx="7149340" cy="5461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3600" i="0" b="0" dirty="0" smtClean="0" lang="zh-CN">
                <a:solidFill>
                  <a:srgbClr val="595757"/>
                </a:solidFill>
                <a:latin typeface="OPPOSans-B"/>
                <a:ea typeface="OPPOSans-B"/>
              </a:rPr>
              <a:t>管理工作复盘</a:t>
            </a:r>
            <a:endParaRPr lang="zh-CN" altLang="en-US"/>
          </a:p>
        </p:txBody>
      </p:sp>
      <p:sp>
        <p:nvSpPr>
          <p:cNvPr id="16017" name="Object 16017"/>
          <p:cNvSpPr txBox="1"/>
          <p:nvPr/>
        </p:nvSpPr>
        <p:spPr>
          <a:xfrm>
            <a:off x="990600" y="1586483"/>
            <a:ext cx="7136650" cy="3683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2400" i="0" b="0" dirty="0" smtClean="0" lang="zh-CN">
                <a:solidFill>
                  <a:srgbClr val="595757"/>
                </a:solidFill>
                <a:latin typeface="OPPOSans-R"/>
                <a:ea typeface="OPPOSans-R"/>
              </a:rPr>
              <a:t>MANAGEMENT REWORK</a:t>
            </a:r>
            <a:endParaRPr lang="zh-CN" alt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1" name="image 1701"/>
          <p:cNvPicPr>
            <a:picLocks noChangeAspect="1"/>
          </p:cNvPicPr>
          <p:nvPr/>
        </p:nvPicPr>
        <p:blipFill>
          <a:blip r:embed="rId1701">
                </a:blip>
          <a:srcRect/>
          <a:stretch>
            <a:fillRect/>
          </a:stretch>
        </p:blipFill>
        <p:spPr>
          <a:xfrm rot="0" flipV="0" flipH="0">
            <a:off x="9359257" y="2774949"/>
            <a:ext cx="5665485" cy="5665485"/>
          </a:xfrm>
          <a:prstGeom prst="rect">
            <a:avLst/>
          </a:prstGeom>
        </p:spPr>
      </p:pic>
      <p:pic>
        <p:nvPicPr>
          <p:cNvPr id="1702" name="image 1702"/>
          <p:cNvPicPr>
            <a:picLocks noChangeAspect="1"/>
          </p:cNvPicPr>
          <p:nvPr/>
        </p:nvPicPr>
        <p:blipFill>
          <a:blip r:embed="rId1702">
                </a:blip>
          <a:srcRect/>
          <a:stretch>
            <a:fillRect/>
          </a:stretch>
        </p:blipFill>
        <p:spPr>
          <a:xfrm rot="0" flipV="0" flipH="0">
            <a:off x="17602200" y="0"/>
            <a:ext cx="6781800" cy="5549900"/>
          </a:xfrm>
          <a:prstGeom prst="rect">
            <a:avLst/>
          </a:prstGeom>
        </p:spPr>
      </p:pic>
      <p:pic>
        <p:nvPicPr>
          <p:cNvPr id="1703" name="image 1703"/>
          <p:cNvPicPr>
            <a:picLocks noChangeAspect="1"/>
          </p:cNvPicPr>
          <p:nvPr/>
        </p:nvPicPr>
        <p:blipFill>
          <a:blip r:embed="rId1703">
                </a:blip>
          <a:srcRect/>
          <a:stretch>
            <a:fillRect/>
          </a:stretch>
        </p:blipFill>
        <p:spPr>
          <a:xfrm rot="0" flipV="0" flipH="0">
            <a:off x="-127000" y="8153400"/>
            <a:ext cx="6781800" cy="5549900"/>
          </a:xfrm>
          <a:prstGeom prst="rect">
            <a:avLst/>
          </a:prstGeom>
        </p:spPr>
      </p:pic>
      <p:sp>
        <p:nvSpPr>
          <p:cNvPr id="1704" name="Object 1704"/>
          <p:cNvSpPr txBox="1"/>
          <p:nvPr/>
        </p:nvSpPr>
        <p:spPr>
          <a:xfrm>
            <a:off x="6379237" y="8947150"/>
            <a:ext cx="11625524" cy="11430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7500" i="0" b="0" spc="200" dirty="0" smtClean="0" lang="zh-CN">
                <a:solidFill>
                  <a:srgbClr val="C10000"/>
                </a:solidFill>
                <a:latin typeface="OPPOSans-B"/>
                <a:ea typeface="OPPOSans-B"/>
              </a:rPr>
              <a:t>管理感悟与思考</a:t>
            </a:r>
            <a:endParaRPr lang="zh-CN" altLang="en-US"/>
          </a:p>
        </p:txBody>
      </p:sp>
      <p:sp>
        <p:nvSpPr>
          <p:cNvPr id="1705" name="Object 1705"/>
          <p:cNvSpPr txBox="1"/>
          <p:nvPr/>
        </p:nvSpPr>
        <p:spPr>
          <a:xfrm>
            <a:off x="7537241" y="10394950"/>
            <a:ext cx="9309517" cy="4572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3000" i="0" b="0" spc="250" dirty="0" smtClean="0" lang="zh-CN">
                <a:solidFill>
                  <a:srgbClr val="595757"/>
                </a:solidFill>
                <a:latin typeface="OPPOSans-R"/>
                <a:ea typeface="OPPOSans-R"/>
              </a:rPr>
              <a:t>理角色认知转变管理角色认知转变管理</a:t>
            </a:r>
            <a:endParaRPr lang="zh-CN" altLang="en-US"/>
          </a:p>
        </p:txBody>
      </p:sp>
      <p:sp>
        <p:nvSpPr>
          <p:cNvPr id="1706" name="Object 1706"/>
          <p:cNvSpPr txBox="1"/>
          <p:nvPr/>
        </p:nvSpPr>
        <p:spPr>
          <a:xfrm>
            <a:off x="10062193" y="4388492"/>
            <a:ext cx="4259605" cy="22860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15000" i="0" b="0" dirty="0" smtClean="0" lang="zh-CN">
                <a:solidFill>
                  <a:srgbClr val="FFFFFF"/>
                </a:solidFill>
                <a:latin typeface="OPPOSans-B"/>
                <a:ea typeface="OPPOSans-B"/>
              </a:rPr>
              <a:t>03</a:t>
            </a:r>
            <a:endParaRPr lang="zh-CN" alt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1" name="image 1801"/>
          <p:cNvPicPr>
            <a:picLocks noChangeAspect="1"/>
          </p:cNvPicPr>
          <p:nvPr/>
        </p:nvPicPr>
        <p:blipFill>
          <a:blip r:embed="rId1801">
                </a:blip>
          <a:srcRect/>
          <a:stretch>
            <a:fillRect/>
          </a:stretch>
        </p:blipFill>
        <p:spPr>
          <a:xfrm rot="0" flipV="0" flipH="0">
            <a:off x="17602200" y="9740900"/>
            <a:ext cx="6781800" cy="5549900"/>
          </a:xfrm>
          <a:prstGeom prst="rect">
            <a:avLst/>
          </a:prstGeom>
        </p:spPr>
      </p:pic>
      <p:pic>
        <p:nvPicPr>
          <p:cNvPr id="1802" name="image 1802"/>
          <p:cNvPicPr>
            <a:picLocks noChangeAspect="1"/>
          </p:cNvPicPr>
          <p:nvPr/>
        </p:nvPicPr>
        <p:blipFill>
          <a:blip r:embed="rId1802">
                </a:blip>
          <a:srcRect/>
          <a:stretch>
            <a:fillRect/>
          </a:stretch>
        </p:blipFill>
        <p:spPr>
          <a:xfrm rot="0" flipV="0" flipH="0">
            <a:off x="0" y="863600"/>
            <a:ext cx="787400" cy="1295400"/>
          </a:xfrm>
          <a:prstGeom prst="rect">
            <a:avLst/>
          </a:prstGeom>
        </p:spPr>
      </p:pic>
      <p:pic>
        <p:nvPicPr>
          <p:cNvPr id="1803" name="image 1803"/>
          <p:cNvPicPr>
            <a:picLocks noChangeAspect="1"/>
          </p:cNvPicPr>
          <p:nvPr/>
        </p:nvPicPr>
        <p:blipFill>
          <a:blip r:embed="rId1803">
                </a:blip>
          <a:srcRect/>
          <a:stretch>
            <a:fillRect/>
          </a:stretch>
        </p:blipFill>
        <p:spPr>
          <a:xfrm rot="0" flipV="0" flipH="0">
            <a:off x="2705100" y="5854482"/>
            <a:ext cx="4178300" cy="4584700"/>
          </a:xfrm>
          <a:prstGeom prst="rect">
            <a:avLst/>
          </a:prstGeom>
        </p:spPr>
      </p:pic>
      <p:pic>
        <p:nvPicPr>
          <p:cNvPr id="1804" name="image 1804"/>
          <p:cNvPicPr>
            <a:picLocks noChangeAspect="1"/>
          </p:cNvPicPr>
          <p:nvPr/>
        </p:nvPicPr>
        <p:blipFill>
          <a:blip r:embed="rId1804">
                </a:blip>
          <a:srcRect/>
          <a:stretch>
            <a:fillRect/>
          </a:stretch>
        </p:blipFill>
        <p:spPr>
          <a:xfrm rot="0" flipV="0" flipH="0">
            <a:off x="3835400" y="4901982"/>
            <a:ext cx="1943100" cy="1943100"/>
          </a:xfrm>
          <a:prstGeom prst="rect">
            <a:avLst/>
          </a:prstGeom>
        </p:spPr>
      </p:pic>
      <p:pic>
        <p:nvPicPr>
          <p:cNvPr id="1805" name="image 1805"/>
          <p:cNvPicPr>
            <a:picLocks noChangeAspect="1"/>
          </p:cNvPicPr>
          <p:nvPr/>
        </p:nvPicPr>
        <p:blipFill>
          <a:blip r:embed="rId1805">
                </a:blip>
          <a:srcRect/>
          <a:stretch>
            <a:fillRect/>
          </a:stretch>
        </p:blipFill>
        <p:spPr>
          <a:xfrm rot="0" flipV="0" flipH="0">
            <a:off x="3619500" y="4686082"/>
            <a:ext cx="2387600" cy="2387600"/>
          </a:xfrm>
          <a:prstGeom prst="rect">
            <a:avLst/>
          </a:prstGeom>
        </p:spPr>
      </p:pic>
      <p:pic>
        <p:nvPicPr>
          <p:cNvPr id="1806" name="image 1806"/>
          <p:cNvPicPr>
            <a:picLocks noChangeAspect="1"/>
          </p:cNvPicPr>
          <p:nvPr/>
        </p:nvPicPr>
        <p:blipFill>
          <a:blip r:embed="rId1806">
                </a:blip>
          <a:srcRect/>
          <a:stretch>
            <a:fillRect/>
          </a:stretch>
        </p:blipFill>
        <p:spPr>
          <a:xfrm rot="0" flipV="0" flipH="0">
            <a:off x="7632700" y="5854482"/>
            <a:ext cx="4178300" cy="4584700"/>
          </a:xfrm>
          <a:prstGeom prst="rect">
            <a:avLst/>
          </a:prstGeom>
        </p:spPr>
      </p:pic>
      <p:pic>
        <p:nvPicPr>
          <p:cNvPr id="1807" name="image 1807"/>
          <p:cNvPicPr>
            <a:picLocks noChangeAspect="1"/>
          </p:cNvPicPr>
          <p:nvPr/>
        </p:nvPicPr>
        <p:blipFill>
          <a:blip r:embed="rId1807">
                </a:blip>
          <a:srcRect/>
          <a:stretch>
            <a:fillRect/>
          </a:stretch>
        </p:blipFill>
        <p:spPr>
          <a:xfrm rot="0" flipV="0" flipH="0">
            <a:off x="8763000" y="4901982"/>
            <a:ext cx="1943100" cy="1943100"/>
          </a:xfrm>
          <a:prstGeom prst="rect">
            <a:avLst/>
          </a:prstGeom>
        </p:spPr>
      </p:pic>
      <p:pic>
        <p:nvPicPr>
          <p:cNvPr id="1808" name="image 1808"/>
          <p:cNvPicPr>
            <a:picLocks noChangeAspect="1"/>
          </p:cNvPicPr>
          <p:nvPr/>
        </p:nvPicPr>
        <p:blipFill>
          <a:blip r:embed="rId1808">
                </a:blip>
          <a:srcRect/>
          <a:stretch>
            <a:fillRect/>
          </a:stretch>
        </p:blipFill>
        <p:spPr>
          <a:xfrm rot="0" flipV="0" flipH="0">
            <a:off x="8547100" y="4686082"/>
            <a:ext cx="2387600" cy="2387600"/>
          </a:xfrm>
          <a:prstGeom prst="rect">
            <a:avLst/>
          </a:prstGeom>
        </p:spPr>
      </p:pic>
      <p:pic>
        <p:nvPicPr>
          <p:cNvPr id="1809" name="image 1809"/>
          <p:cNvPicPr>
            <a:picLocks noChangeAspect="1"/>
          </p:cNvPicPr>
          <p:nvPr/>
        </p:nvPicPr>
        <p:blipFill>
          <a:blip r:embed="rId1809">
                </a:blip>
          <a:srcRect/>
          <a:stretch>
            <a:fillRect/>
          </a:stretch>
        </p:blipFill>
        <p:spPr>
          <a:xfrm rot="0" flipV="0" flipH="0">
            <a:off x="12573000" y="5854482"/>
            <a:ext cx="4178300" cy="4584700"/>
          </a:xfrm>
          <a:prstGeom prst="rect">
            <a:avLst/>
          </a:prstGeom>
        </p:spPr>
      </p:pic>
      <p:pic>
        <p:nvPicPr>
          <p:cNvPr id="18010" name="image 18010"/>
          <p:cNvPicPr>
            <a:picLocks noChangeAspect="1"/>
          </p:cNvPicPr>
          <p:nvPr/>
        </p:nvPicPr>
        <p:blipFill>
          <a:blip r:embed="rId18010">
                </a:blip>
          <a:srcRect/>
          <a:stretch>
            <a:fillRect/>
          </a:stretch>
        </p:blipFill>
        <p:spPr>
          <a:xfrm rot="0" flipV="0" flipH="0">
            <a:off x="13703300" y="4901982"/>
            <a:ext cx="1943100" cy="1943100"/>
          </a:xfrm>
          <a:prstGeom prst="rect">
            <a:avLst/>
          </a:prstGeom>
        </p:spPr>
      </p:pic>
      <p:pic>
        <p:nvPicPr>
          <p:cNvPr id="18011" name="image 18011"/>
          <p:cNvPicPr>
            <a:picLocks noChangeAspect="1"/>
          </p:cNvPicPr>
          <p:nvPr/>
        </p:nvPicPr>
        <p:blipFill>
          <a:blip r:embed="rId18011">
                </a:blip>
          <a:srcRect/>
          <a:stretch>
            <a:fillRect/>
          </a:stretch>
        </p:blipFill>
        <p:spPr>
          <a:xfrm rot="0" flipV="0" flipH="0">
            <a:off x="13487400" y="4686082"/>
            <a:ext cx="2387600" cy="2387600"/>
          </a:xfrm>
          <a:prstGeom prst="rect">
            <a:avLst/>
          </a:prstGeom>
        </p:spPr>
      </p:pic>
      <p:pic>
        <p:nvPicPr>
          <p:cNvPr id="18012" name="image 18012"/>
          <p:cNvPicPr>
            <a:picLocks noChangeAspect="1"/>
          </p:cNvPicPr>
          <p:nvPr/>
        </p:nvPicPr>
        <p:blipFill>
          <a:blip r:embed="rId18012">
                </a:blip>
          <a:srcRect/>
          <a:stretch>
            <a:fillRect/>
          </a:stretch>
        </p:blipFill>
        <p:spPr>
          <a:xfrm rot="0" flipV="0" flipH="0">
            <a:off x="17500600" y="5854482"/>
            <a:ext cx="4178300" cy="4584700"/>
          </a:xfrm>
          <a:prstGeom prst="rect">
            <a:avLst/>
          </a:prstGeom>
        </p:spPr>
      </p:pic>
      <p:pic>
        <p:nvPicPr>
          <p:cNvPr id="18013" name="image 18013"/>
          <p:cNvPicPr>
            <a:picLocks noChangeAspect="1"/>
          </p:cNvPicPr>
          <p:nvPr/>
        </p:nvPicPr>
        <p:blipFill>
          <a:blip r:embed="rId18013">
                </a:blip>
          <a:srcRect/>
          <a:stretch>
            <a:fillRect/>
          </a:stretch>
        </p:blipFill>
        <p:spPr>
          <a:xfrm rot="0" flipV="0" flipH="0">
            <a:off x="18630900" y="4901982"/>
            <a:ext cx="1943100" cy="1943100"/>
          </a:xfrm>
          <a:prstGeom prst="rect">
            <a:avLst/>
          </a:prstGeom>
        </p:spPr>
      </p:pic>
      <p:pic>
        <p:nvPicPr>
          <p:cNvPr id="18014" name="image 18014"/>
          <p:cNvPicPr>
            <a:picLocks noChangeAspect="1"/>
          </p:cNvPicPr>
          <p:nvPr/>
        </p:nvPicPr>
        <p:blipFill>
          <a:blip r:embed="rId18014">
                </a:blip>
          <a:srcRect/>
          <a:stretch>
            <a:fillRect/>
          </a:stretch>
        </p:blipFill>
        <p:spPr>
          <a:xfrm rot="0" flipV="0" flipH="0">
            <a:off x="18415000" y="4686082"/>
            <a:ext cx="2387600" cy="2387600"/>
          </a:xfrm>
          <a:prstGeom prst="rect">
            <a:avLst/>
          </a:prstGeom>
        </p:spPr>
      </p:pic>
      <p:sp>
        <p:nvSpPr>
          <p:cNvPr id="18015" name="Object 18015"/>
          <p:cNvSpPr txBox="1"/>
          <p:nvPr/>
        </p:nvSpPr>
        <p:spPr>
          <a:xfrm>
            <a:off x="3628567" y="7714989"/>
            <a:ext cx="2318665" cy="10668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4166"/>
              </a:lnSpc>
            </a:pPr>
            <a:r>
              <a:rPr sz="3400" i="0" b="0" spc="333" dirty="0" smtClean="0" lang="zh-CN">
                <a:solidFill>
                  <a:srgbClr val="3E3E3E"/>
                </a:solidFill>
                <a:latin typeface="OPPOSans-R"/>
                <a:ea typeface="OPPOSans-R"/>
              </a:rPr>
              <a:t>背景调查</a:t>
            </a:r>
            <a:endParaRPr lang="zh-CN" altLang="en-US" sz="3400"/>
          </a:p>
          <a:p>
            <a:pPr algn="ctr">
              <a:lnSpc>
                <a:spcPct val="104166"/>
              </a:lnSpc>
            </a:pPr>
            <a:r>
              <a:rPr sz="3400" i="0" b="0" spc="333" dirty="0" smtClean="0" lang="zh-CN">
                <a:solidFill>
                  <a:srgbClr val="3E3E3E"/>
                </a:solidFill>
                <a:latin typeface="OPPOSans-R"/>
                <a:ea typeface="OPPOSans-R"/>
              </a:rPr>
              <a:t>竞品分析</a:t>
            </a:r>
            <a:endParaRPr lang="zh-CN" altLang="en-US"/>
          </a:p>
        </p:txBody>
      </p:sp>
      <p:sp>
        <p:nvSpPr>
          <p:cNvPr id="18016" name="Object 18016"/>
          <p:cNvSpPr txBox="1"/>
          <p:nvPr/>
        </p:nvSpPr>
        <p:spPr>
          <a:xfrm>
            <a:off x="4027832" y="5288722"/>
            <a:ext cx="1589611" cy="11049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7200" i="0" b="0" dirty="0" smtClean="0" lang="zh-CN">
                <a:solidFill>
                  <a:srgbClr val="FFFFFF"/>
                </a:solidFill>
                <a:latin typeface="OPPOSans-B"/>
                <a:ea typeface="OPPOSans-B"/>
              </a:rPr>
              <a:t>01</a:t>
            </a:r>
            <a:endParaRPr lang="zh-CN" altLang="en-US"/>
          </a:p>
        </p:txBody>
      </p:sp>
      <p:sp>
        <p:nvSpPr>
          <p:cNvPr id="18017" name="Object 18017"/>
          <p:cNvSpPr txBox="1"/>
          <p:nvPr/>
        </p:nvSpPr>
        <p:spPr>
          <a:xfrm>
            <a:off x="8556167" y="7714989"/>
            <a:ext cx="2318665" cy="10668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4166"/>
              </a:lnSpc>
            </a:pPr>
            <a:r>
              <a:rPr sz="3400" i="0" b="0" spc="333" dirty="0" smtClean="0" lang="zh-CN">
                <a:solidFill>
                  <a:srgbClr val="3E3E3E"/>
                </a:solidFill>
                <a:latin typeface="OPPOSans-R"/>
                <a:ea typeface="OPPOSans-R"/>
              </a:rPr>
              <a:t>目标梳理</a:t>
            </a:r>
            <a:endParaRPr lang="zh-CN" altLang="en-US" sz="3400"/>
          </a:p>
          <a:p>
            <a:pPr algn="ctr">
              <a:lnSpc>
                <a:spcPct val="104166"/>
              </a:lnSpc>
            </a:pPr>
            <a:r>
              <a:rPr sz="3400" i="0" b="0" spc="333" dirty="0" smtClean="0" lang="zh-CN">
                <a:solidFill>
                  <a:srgbClr val="3E3E3E"/>
                </a:solidFill>
                <a:latin typeface="OPPOSans-R"/>
                <a:ea typeface="OPPOSans-R"/>
              </a:rPr>
              <a:t>核心优势</a:t>
            </a:r>
            <a:endParaRPr lang="zh-CN" altLang="en-US"/>
          </a:p>
        </p:txBody>
      </p:sp>
      <p:sp>
        <p:nvSpPr>
          <p:cNvPr id="18018" name="Object 18018"/>
          <p:cNvSpPr txBox="1"/>
          <p:nvPr/>
        </p:nvSpPr>
        <p:spPr>
          <a:xfrm>
            <a:off x="8925544" y="5307772"/>
            <a:ext cx="1608211" cy="11049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7200" i="0" b="0" dirty="0" smtClean="0" lang="zh-CN">
                <a:solidFill>
                  <a:srgbClr val="FFFFFF"/>
                </a:solidFill>
                <a:latin typeface="OPPOSans-B"/>
                <a:ea typeface="OPPOSans-B"/>
              </a:rPr>
              <a:t>02</a:t>
            </a:r>
            <a:endParaRPr lang="zh-CN" altLang="en-US"/>
          </a:p>
        </p:txBody>
      </p:sp>
      <p:sp>
        <p:nvSpPr>
          <p:cNvPr id="18019" name="Object 18019"/>
          <p:cNvSpPr txBox="1"/>
          <p:nvPr/>
        </p:nvSpPr>
        <p:spPr>
          <a:xfrm>
            <a:off x="13509167" y="7714989"/>
            <a:ext cx="2318665" cy="10668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4166"/>
              </a:lnSpc>
            </a:pPr>
            <a:r>
              <a:rPr sz="3400" i="0" b="0" spc="333" dirty="0" smtClean="0" lang="zh-CN">
                <a:solidFill>
                  <a:srgbClr val="3E3E3E"/>
                </a:solidFill>
                <a:latin typeface="OPPOSans-R"/>
                <a:ea typeface="OPPOSans-R"/>
              </a:rPr>
              <a:t>效果评估</a:t>
            </a:r>
            <a:endParaRPr lang="zh-CN" altLang="en-US" sz="3400"/>
          </a:p>
          <a:p>
            <a:pPr algn="ctr">
              <a:lnSpc>
                <a:spcPct val="104166"/>
              </a:lnSpc>
            </a:pPr>
            <a:r>
              <a:rPr sz="3400" i="0" b="0" spc="333" dirty="0" smtClean="0" lang="zh-CN">
                <a:solidFill>
                  <a:srgbClr val="3E3E3E"/>
                </a:solidFill>
                <a:latin typeface="OPPOSans-R"/>
                <a:ea typeface="OPPOSans-R"/>
              </a:rPr>
              <a:t>方案确认</a:t>
            </a:r>
            <a:endParaRPr lang="zh-CN" altLang="en-US"/>
          </a:p>
        </p:txBody>
      </p:sp>
      <p:sp>
        <p:nvSpPr>
          <p:cNvPr id="18020" name="Object 18020"/>
          <p:cNvSpPr txBox="1"/>
          <p:nvPr/>
        </p:nvSpPr>
        <p:spPr>
          <a:xfrm>
            <a:off x="13814280" y="5288722"/>
            <a:ext cx="1722244" cy="11049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7200" i="0" b="0" dirty="0" smtClean="0" lang="zh-CN">
                <a:solidFill>
                  <a:srgbClr val="FFFFFF"/>
                </a:solidFill>
                <a:latin typeface="OPPOSans-B"/>
                <a:ea typeface="OPPOSans-B"/>
              </a:rPr>
              <a:t>03</a:t>
            </a:r>
            <a:endParaRPr lang="zh-CN" altLang="en-US"/>
          </a:p>
        </p:txBody>
      </p:sp>
      <p:sp>
        <p:nvSpPr>
          <p:cNvPr id="18021" name="Object 18021"/>
          <p:cNvSpPr txBox="1"/>
          <p:nvPr/>
        </p:nvSpPr>
        <p:spPr>
          <a:xfrm>
            <a:off x="18436767" y="7714989"/>
            <a:ext cx="2318665" cy="10668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4166"/>
              </a:lnSpc>
            </a:pPr>
            <a:r>
              <a:rPr sz="3400" i="0" b="0" spc="333" dirty="0" smtClean="0" lang="zh-CN">
                <a:solidFill>
                  <a:srgbClr val="3E3E3E"/>
                </a:solidFill>
                <a:latin typeface="OPPOSans-R"/>
                <a:ea typeface="OPPOSans-R"/>
              </a:rPr>
              <a:t>目标执行</a:t>
            </a:r>
            <a:endParaRPr lang="zh-CN" altLang="en-US" sz="3400"/>
          </a:p>
          <a:p>
            <a:pPr algn="ctr">
              <a:lnSpc>
                <a:spcPct val="104166"/>
              </a:lnSpc>
            </a:pPr>
            <a:r>
              <a:rPr sz="3400" i="0" b="0" spc="333" dirty="0" smtClean="0" lang="zh-CN">
                <a:solidFill>
                  <a:srgbClr val="3E3E3E"/>
                </a:solidFill>
                <a:latin typeface="OPPOSans-R"/>
                <a:ea typeface="OPPOSans-R"/>
              </a:rPr>
              <a:t>效果分析</a:t>
            </a:r>
            <a:endParaRPr lang="zh-CN" altLang="en-US"/>
          </a:p>
        </p:txBody>
      </p:sp>
      <p:sp>
        <p:nvSpPr>
          <p:cNvPr id="18022" name="Object 18022"/>
          <p:cNvSpPr txBox="1"/>
          <p:nvPr/>
        </p:nvSpPr>
        <p:spPr>
          <a:xfrm>
            <a:off x="18802038" y="5288722"/>
            <a:ext cx="1569795" cy="11049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7200" i="0" b="0" dirty="0" smtClean="0" lang="zh-CN">
                <a:solidFill>
                  <a:srgbClr val="FFFFFF"/>
                </a:solidFill>
                <a:latin typeface="OPPOSans-B"/>
                <a:ea typeface="OPPOSans-B"/>
              </a:rPr>
              <a:t>04</a:t>
            </a:r>
            <a:endParaRPr lang="zh-CN" altLang="en-US"/>
          </a:p>
        </p:txBody>
      </p:sp>
      <p:sp>
        <p:nvSpPr>
          <p:cNvPr id="18023" name="Object 18023"/>
          <p:cNvSpPr txBox="1"/>
          <p:nvPr/>
        </p:nvSpPr>
        <p:spPr>
          <a:xfrm>
            <a:off x="7825521" y="2964724"/>
            <a:ext cx="8732957" cy="9652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6250" i="0" b="0" dirty="0" smtClean="0" lang="zh-CN">
                <a:solidFill>
                  <a:srgbClr val="000000"/>
                </a:solidFill>
                <a:latin typeface="OPPOSans-B"/>
                <a:ea typeface="OPPOSans-B"/>
              </a:rPr>
              <a:t>工作方式总结</a:t>
            </a:r>
            <a:endParaRPr lang="zh-CN" altLang="en-US"/>
          </a:p>
        </p:txBody>
      </p:sp>
      <p:sp>
        <p:nvSpPr>
          <p:cNvPr id="18024" name="Object 18024"/>
          <p:cNvSpPr txBox="1"/>
          <p:nvPr/>
        </p:nvSpPr>
        <p:spPr>
          <a:xfrm>
            <a:off x="977900" y="1001649"/>
            <a:ext cx="7149340" cy="5461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3600" i="0" b="0" dirty="0" smtClean="0" lang="zh-CN">
                <a:solidFill>
                  <a:srgbClr val="595757"/>
                </a:solidFill>
                <a:latin typeface="OPPOSans-B"/>
                <a:ea typeface="OPPOSans-B"/>
              </a:rPr>
              <a:t>管理感悟与思考</a:t>
            </a:r>
            <a:endParaRPr lang="zh-CN" altLang="en-US"/>
          </a:p>
        </p:txBody>
      </p:sp>
      <p:sp>
        <p:nvSpPr>
          <p:cNvPr id="18025" name="Object 18025"/>
          <p:cNvSpPr txBox="1"/>
          <p:nvPr/>
        </p:nvSpPr>
        <p:spPr>
          <a:xfrm>
            <a:off x="990600" y="1586483"/>
            <a:ext cx="7136650" cy="3683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2400" i="0" b="0" dirty="0" smtClean="0" lang="zh-CN">
                <a:solidFill>
                  <a:srgbClr val="595757"/>
                </a:solidFill>
                <a:latin typeface="OPPOSans-R"/>
                <a:ea typeface="OPPOSans-R"/>
              </a:rPr>
              <a:t>MANAGEMENT PERCEPTION AND THINKING</a:t>
            </a:r>
            <a:endParaRPr lang="zh-CN" alt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1" name="image 1901"/>
          <p:cNvPicPr>
            <a:picLocks noChangeAspect="1"/>
          </p:cNvPicPr>
          <p:nvPr/>
        </p:nvPicPr>
        <p:blipFill>
          <a:blip r:embed="rId1901">
                </a:blip>
          <a:srcRect/>
          <a:stretch>
            <a:fillRect/>
          </a:stretch>
        </p:blipFill>
        <p:spPr>
          <a:xfrm rot="0" flipV="0" flipH="0">
            <a:off x="17602200" y="0"/>
            <a:ext cx="6781800" cy="5549900"/>
          </a:xfrm>
          <a:prstGeom prst="rect">
            <a:avLst/>
          </a:prstGeom>
        </p:spPr>
      </p:pic>
      <p:pic>
        <p:nvPicPr>
          <p:cNvPr id="1902" name="image 1902"/>
          <p:cNvPicPr>
            <a:picLocks noChangeAspect="1"/>
          </p:cNvPicPr>
          <p:nvPr/>
        </p:nvPicPr>
        <p:blipFill>
          <a:blip r:embed="rId1902">
                </a:blip>
          <a:srcRect/>
          <a:stretch>
            <a:fillRect/>
          </a:stretch>
        </p:blipFill>
        <p:spPr>
          <a:xfrm rot="0" flipV="0" flipH="0">
            <a:off x="-127000" y="8153400"/>
            <a:ext cx="6781800" cy="5549900"/>
          </a:xfrm>
          <a:prstGeom prst="rect">
            <a:avLst/>
          </a:prstGeom>
        </p:spPr>
      </p:pic>
      <p:pic>
        <p:nvPicPr>
          <p:cNvPr id="1903" name="image 1903"/>
          <p:cNvPicPr>
            <a:picLocks noChangeAspect="1"/>
          </p:cNvPicPr>
          <p:nvPr/>
        </p:nvPicPr>
        <p:blipFill>
          <a:blip r:embed="rId1903">
                </a:blip>
          <a:srcRect/>
          <a:stretch>
            <a:fillRect/>
          </a:stretch>
        </p:blipFill>
        <p:spPr>
          <a:xfrm rot="0" flipV="0" flipH="0">
            <a:off x="0" y="863600"/>
            <a:ext cx="787400" cy="1295400"/>
          </a:xfrm>
          <a:prstGeom prst="rect">
            <a:avLst/>
          </a:prstGeom>
        </p:spPr>
      </p:pic>
      <p:sp>
        <p:nvSpPr>
          <p:cNvPr id="1904" name="Object 1904"/>
          <p:cNvSpPr txBox="1"/>
          <p:nvPr/>
        </p:nvSpPr>
        <p:spPr>
          <a:xfrm>
            <a:off x="6837761" y="4999745"/>
            <a:ext cx="11417300" cy="18669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45833"/>
              </a:lnSpc>
            </a:pPr>
            <a:r>
              <a:rPr sz="4200" i="0" b="0" spc="400" dirty="0" smtClean="0" lang="zh-CN">
                <a:solidFill>
                  <a:srgbClr val="595757"/>
                </a:solidFill>
                <a:latin typeface="OPPOSans-R"/>
                <a:ea typeface="OPPOSans-R"/>
              </a:rPr>
              <a:t>无论马云的决定是什么，</a:t>
            </a:r>
            <a:endParaRPr lang="zh-CN" altLang="en-US" sz="4200"/>
          </a:p>
          <a:p>
            <a:pPr algn="ctr">
              <a:lnSpc>
                <a:spcPct val="145833"/>
              </a:lnSpc>
            </a:pPr>
            <a:r>
              <a:rPr sz="4200" i="0" b="0" spc="400" dirty="0" smtClean="0" lang="zh-CN">
                <a:solidFill>
                  <a:srgbClr val="595757"/>
                </a:solidFill>
                <a:latin typeface="OPPOSans-R"/>
                <a:ea typeface="OPPOSans-R"/>
              </a:rPr>
              <a:t>我的任务就是帮其成为最正确的决定。</a:t>
            </a:r>
            <a:endParaRPr lang="zh-CN" altLang="en-US"/>
          </a:p>
        </p:txBody>
      </p:sp>
      <p:sp>
        <p:nvSpPr>
          <p:cNvPr id="1905" name="Object 1905"/>
          <p:cNvSpPr txBox="1"/>
          <p:nvPr/>
        </p:nvSpPr>
        <p:spPr>
          <a:xfrm>
            <a:off x="12348231" y="8316628"/>
            <a:ext cx="4455241" cy="7366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r">
              <a:lnSpc>
                <a:spcPct val="100000"/>
              </a:lnSpc>
            </a:pPr>
            <a:r>
              <a:rPr sz="4800" i="0" b="0" dirty="0" smtClean="0" lang="zh-CN">
                <a:solidFill>
                  <a:srgbClr val="595757"/>
                </a:solidFill>
                <a:latin typeface="OPPOSans-R"/>
                <a:ea typeface="OPPOSans-R"/>
              </a:rPr>
              <a:t>——彭蕾</a:t>
            </a:r>
            <a:endParaRPr lang="zh-C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image 201"/>
          <p:cNvPicPr>
            <a:picLocks noChangeAspect="1"/>
          </p:cNvPicPr>
          <p:nvPr/>
        </p:nvPicPr>
        <p:blipFill>
          <a:blip r:embed="rId201">
                </a:blip>
          <a:srcRect/>
          <a:stretch>
            <a:fillRect/>
          </a:stretch>
        </p:blipFill>
        <p:spPr>
          <a:xfrm rot="0" flipV="0" flipH="0">
            <a:off x="2133600" y="2108200"/>
            <a:ext cx="8191500" cy="9512300"/>
          </a:xfrm>
          <a:prstGeom prst="rect">
            <a:avLst/>
          </a:prstGeom>
        </p:spPr>
      </p:pic>
      <p:pic>
        <p:nvPicPr>
          <p:cNvPr id="202" name="image 202"/>
          <p:cNvPicPr>
            <a:picLocks noChangeAspect="1"/>
          </p:cNvPicPr>
          <p:nvPr/>
        </p:nvPicPr>
        <p:blipFill>
          <a:blip r:embed="rId202">
            <a:alphaModFix amt="70196"/>
          </a:blip>
          <a:srcRect/>
          <a:stretch>
            <a:fillRect/>
          </a:stretch>
        </p:blipFill>
        <p:spPr>
          <a:xfrm rot="0" flipV="0" flipH="0">
            <a:off x="5829300" y="2921000"/>
            <a:ext cx="6883400" cy="7912100"/>
          </a:xfrm>
          <a:prstGeom prst="rect">
            <a:avLst/>
          </a:prstGeom>
        </p:spPr>
      </p:pic>
      <p:sp>
        <p:nvSpPr>
          <p:cNvPr id="203" name="Object 203"/>
          <p:cNvSpPr txBox="1"/>
          <p:nvPr/>
        </p:nvSpPr>
        <p:spPr>
          <a:xfrm>
            <a:off x="2902654" y="6070600"/>
            <a:ext cx="8313770" cy="1422399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9380" i="0" b="0" dirty="0" smtClean="0" lang="zh-CN">
                <a:solidFill>
                  <a:srgbClr val="FFFFFF"/>
                </a:solidFill>
                <a:latin typeface="OPPOSans-B"/>
                <a:ea typeface="OPPOSans-B"/>
              </a:rPr>
              <a:t>CONTENTS</a:t>
            </a:r>
            <a:endParaRPr lang="zh-CN" altLang="en-US"/>
          </a:p>
        </p:txBody>
      </p:sp>
      <p:sp>
        <p:nvSpPr>
          <p:cNvPr id="204" name="Object 204"/>
          <p:cNvSpPr txBox="1"/>
          <p:nvPr/>
        </p:nvSpPr>
        <p:spPr>
          <a:xfrm>
            <a:off x="15149771" y="4356100"/>
            <a:ext cx="6505435" cy="7366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4800" i="0" b="0" spc="219" dirty="0" smtClean="0" lang="zh-CN">
                <a:solidFill>
                  <a:srgbClr val="000000"/>
                </a:solidFill>
                <a:latin typeface="OPPOSans-R"/>
                <a:ea typeface="OPPOSans-R"/>
              </a:rPr>
              <a:t>管理角色认知转变</a:t>
            </a:r>
            <a:endParaRPr lang="zh-CN" altLang="en-US"/>
          </a:p>
        </p:txBody>
      </p:sp>
      <p:pic>
        <p:nvPicPr>
          <p:cNvPr id="205" name="image 205"/>
          <p:cNvPicPr>
            <a:picLocks noChangeAspect="1"/>
          </p:cNvPicPr>
          <p:nvPr/>
        </p:nvPicPr>
        <p:blipFill>
          <a:blip r:embed="rId205">
                </a:blip>
          <a:srcRect/>
          <a:stretch>
            <a:fillRect/>
          </a:stretch>
        </p:blipFill>
        <p:spPr>
          <a:xfrm rot="0" flipV="0" flipH="0">
            <a:off x="13922200" y="4378434"/>
            <a:ext cx="923626" cy="923626"/>
          </a:xfrm>
          <a:prstGeom prst="rect">
            <a:avLst/>
          </a:prstGeom>
        </p:spPr>
      </p:pic>
      <p:sp>
        <p:nvSpPr>
          <p:cNvPr id="206" name="Object 206"/>
          <p:cNvSpPr txBox="1"/>
          <p:nvPr/>
        </p:nvSpPr>
        <p:spPr>
          <a:xfrm>
            <a:off x="13791257" y="4368772"/>
            <a:ext cx="1166685" cy="7620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5000" i="0" b="0" spc="279" dirty="0" smtClean="0" lang="zh-CN">
                <a:solidFill>
                  <a:srgbClr val="FFFFFF"/>
                </a:solidFill>
                <a:latin typeface="OPPOSans-B"/>
                <a:ea typeface="OPPOSans-B"/>
              </a:rPr>
              <a:t>1</a:t>
            </a:r>
            <a:endParaRPr lang="zh-CN" altLang="en-US"/>
          </a:p>
        </p:txBody>
      </p:sp>
      <p:sp>
        <p:nvSpPr>
          <p:cNvPr id="207" name="Object 207"/>
          <p:cNvSpPr txBox="1"/>
          <p:nvPr/>
        </p:nvSpPr>
        <p:spPr>
          <a:xfrm>
            <a:off x="15149771" y="6662229"/>
            <a:ext cx="6505431" cy="7366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4800" i="0" b="0" spc="219" dirty="0" smtClean="0" lang="zh-CN">
                <a:solidFill>
                  <a:srgbClr val="000000"/>
                </a:solidFill>
                <a:latin typeface="OPPOSans-R"/>
                <a:ea typeface="OPPOSans-R"/>
              </a:rPr>
              <a:t>管理工作复盘</a:t>
            </a:r>
            <a:endParaRPr lang="zh-CN" altLang="en-US"/>
          </a:p>
        </p:txBody>
      </p:sp>
      <p:pic>
        <p:nvPicPr>
          <p:cNvPr id="208" name="image 208"/>
          <p:cNvPicPr>
            <a:picLocks noChangeAspect="1"/>
          </p:cNvPicPr>
          <p:nvPr/>
        </p:nvPicPr>
        <p:blipFill>
          <a:blip r:embed="rId208">
                </a:blip>
          <a:srcRect/>
          <a:stretch>
            <a:fillRect/>
          </a:stretch>
        </p:blipFill>
        <p:spPr>
          <a:xfrm rot="0" flipV="0" flipH="0">
            <a:off x="13922200" y="6582550"/>
            <a:ext cx="923626" cy="923626"/>
          </a:xfrm>
          <a:prstGeom prst="rect">
            <a:avLst/>
          </a:prstGeom>
        </p:spPr>
      </p:pic>
      <p:sp>
        <p:nvSpPr>
          <p:cNvPr id="209" name="Object 209"/>
          <p:cNvSpPr txBox="1"/>
          <p:nvPr/>
        </p:nvSpPr>
        <p:spPr>
          <a:xfrm>
            <a:off x="13791257" y="6583188"/>
            <a:ext cx="1166685" cy="7620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5000" i="0" b="0" spc="279" dirty="0" smtClean="0" lang="zh-CN">
                <a:solidFill>
                  <a:srgbClr val="FFFFFF"/>
                </a:solidFill>
                <a:latin typeface="OPPOSans-B"/>
                <a:ea typeface="OPPOSans-B"/>
              </a:rPr>
              <a:t>2</a:t>
            </a:r>
            <a:endParaRPr lang="zh-CN" altLang="en-US"/>
          </a:p>
        </p:txBody>
      </p:sp>
      <p:sp>
        <p:nvSpPr>
          <p:cNvPr id="2010" name="Object 2010"/>
          <p:cNvSpPr txBox="1"/>
          <p:nvPr/>
        </p:nvSpPr>
        <p:spPr>
          <a:xfrm>
            <a:off x="15149771" y="8758363"/>
            <a:ext cx="6649572" cy="7366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4800" i="0" b="0" spc="219" dirty="0" smtClean="0" lang="zh-CN">
                <a:solidFill>
                  <a:srgbClr val="000000"/>
                </a:solidFill>
                <a:latin typeface="OPPOSans-R"/>
                <a:ea typeface="OPPOSans-R"/>
              </a:rPr>
              <a:t>管理感悟与思考</a:t>
            </a:r>
            <a:endParaRPr lang="zh-CN" altLang="en-US"/>
          </a:p>
        </p:txBody>
      </p:sp>
      <p:pic>
        <p:nvPicPr>
          <p:cNvPr id="2011" name="image 2011"/>
          <p:cNvPicPr>
            <a:picLocks noChangeAspect="1"/>
          </p:cNvPicPr>
          <p:nvPr/>
        </p:nvPicPr>
        <p:blipFill>
          <a:blip r:embed="rId2011">
                </a:blip>
          <a:srcRect/>
          <a:stretch>
            <a:fillRect/>
          </a:stretch>
        </p:blipFill>
        <p:spPr>
          <a:xfrm rot="0" flipV="0" flipH="0">
            <a:off x="13922200" y="8729267"/>
            <a:ext cx="923626" cy="923626"/>
          </a:xfrm>
          <a:prstGeom prst="rect">
            <a:avLst/>
          </a:prstGeom>
        </p:spPr>
      </p:pic>
      <p:sp>
        <p:nvSpPr>
          <p:cNvPr id="2012" name="Object 2012"/>
          <p:cNvSpPr txBox="1"/>
          <p:nvPr/>
        </p:nvSpPr>
        <p:spPr>
          <a:xfrm>
            <a:off x="13791257" y="8752013"/>
            <a:ext cx="1166685" cy="7620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5000" i="0" b="0" spc="279" dirty="0" smtClean="0" lang="zh-CN">
                <a:solidFill>
                  <a:srgbClr val="FFFFFF"/>
                </a:solidFill>
                <a:latin typeface="OPPOSans-B"/>
                <a:ea typeface="OPPOSans-B"/>
              </a:rPr>
              <a:t>3</a:t>
            </a:r>
            <a:endParaRPr lang="zh-CN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1" name="image 2001"/>
          <p:cNvPicPr>
            <a:picLocks noChangeAspect="1"/>
          </p:cNvPicPr>
          <p:nvPr/>
        </p:nvPicPr>
        <p:blipFill>
          <a:blip r:embed="rId2001">
                </a:blip>
          <a:srcRect/>
          <a:stretch>
            <a:fillRect/>
          </a:stretch>
        </p:blipFill>
        <p:spPr>
          <a:xfrm rot="0" flipV="0" flipH="0">
            <a:off x="20243800" y="1663700"/>
            <a:ext cx="4140200" cy="4622800"/>
          </a:xfrm>
          <a:prstGeom prst="rect">
            <a:avLst/>
          </a:prstGeom>
        </p:spPr>
      </p:pic>
      <p:pic>
        <p:nvPicPr>
          <p:cNvPr id="2002" name="image 2002"/>
          <p:cNvPicPr>
            <a:picLocks noChangeAspect="1"/>
          </p:cNvPicPr>
          <p:nvPr/>
        </p:nvPicPr>
        <p:blipFill>
          <a:blip r:embed="rId2002">
                </a:blip>
          <a:srcRect/>
          <a:stretch>
            <a:fillRect/>
          </a:stretch>
        </p:blipFill>
        <p:spPr>
          <a:xfrm rot="0" flipV="0" flipH="0">
            <a:off x="0" y="0"/>
            <a:ext cx="24384000" cy="13716000"/>
          </a:xfrm>
          <a:prstGeom prst="rect">
            <a:avLst/>
          </a:prstGeom>
        </p:spPr>
      </p:pic>
      <p:pic>
        <p:nvPicPr>
          <p:cNvPr id="2003" name="image 2003"/>
          <p:cNvPicPr>
            <a:picLocks noChangeAspect="1"/>
          </p:cNvPicPr>
          <p:nvPr/>
        </p:nvPicPr>
        <p:blipFill>
          <a:blip r:embed="rId2003">
                </a:blip>
          <a:srcRect/>
          <a:stretch>
            <a:fillRect/>
          </a:stretch>
        </p:blipFill>
        <p:spPr>
          <a:xfrm rot="0" flipV="0" flipH="0">
            <a:off x="0" y="0"/>
            <a:ext cx="6756400" cy="5448300"/>
          </a:xfrm>
          <a:prstGeom prst="rect">
            <a:avLst/>
          </a:prstGeom>
        </p:spPr>
      </p:pic>
      <p:sp>
        <p:nvSpPr>
          <p:cNvPr id="2004" name="Object 2004"/>
          <p:cNvSpPr txBox="1"/>
          <p:nvPr/>
        </p:nvSpPr>
        <p:spPr>
          <a:xfrm>
            <a:off x="1855138" y="8240418"/>
            <a:ext cx="8534400" cy="22860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15000" i="0" b="0" dirty="0" smtClean="0" lang="zh-CN">
                <a:solidFill>
                  <a:srgbClr val="C10000"/>
                </a:solidFill>
                <a:latin typeface="OPPOSans-B"/>
                <a:ea typeface="OPPOSans-B"/>
              </a:rPr>
              <a:t>Thank!</a:t>
            </a:r>
            <a:endParaRPr lang="zh-CN" altLang="en-US"/>
          </a:p>
        </p:txBody>
      </p:sp>
      <p:sp>
        <p:nvSpPr>
          <p:cNvPr id="2005" name="Object 2005"/>
          <p:cNvSpPr txBox="1"/>
          <p:nvPr/>
        </p:nvSpPr>
        <p:spPr>
          <a:xfrm>
            <a:off x="1994838" y="10717509"/>
            <a:ext cx="8255000" cy="9144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6000" i="0" b="0" spc="2252" dirty="0" smtClean="0" lang="zh-CN">
                <a:solidFill>
                  <a:srgbClr val="3E3E3E"/>
                </a:solidFill>
                <a:latin typeface="OPPOSans-R"/>
                <a:ea typeface="OPPOSans-R"/>
              </a:rPr>
              <a:t>感谢您的聆听！</a:t>
            </a:r>
            <a:endParaRPr lang="zh-CN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image 301"/>
          <p:cNvPicPr>
            <a:picLocks noChangeAspect="1"/>
          </p:cNvPicPr>
          <p:nvPr/>
        </p:nvPicPr>
        <p:blipFill>
          <a:blip r:embed="rId301">
                </a:blip>
          <a:srcRect/>
          <a:stretch>
            <a:fillRect/>
          </a:stretch>
        </p:blipFill>
        <p:spPr>
          <a:xfrm rot="0" flipV="0" flipH="0">
            <a:off x="9359257" y="2774949"/>
            <a:ext cx="5665485" cy="5665485"/>
          </a:xfrm>
          <a:prstGeom prst="rect">
            <a:avLst/>
          </a:prstGeom>
        </p:spPr>
      </p:pic>
      <p:pic>
        <p:nvPicPr>
          <p:cNvPr id="302" name="image 302"/>
          <p:cNvPicPr>
            <a:picLocks noChangeAspect="1"/>
          </p:cNvPicPr>
          <p:nvPr/>
        </p:nvPicPr>
        <p:blipFill>
          <a:blip r:embed="rId302">
                </a:blip>
          <a:srcRect/>
          <a:stretch>
            <a:fillRect/>
          </a:stretch>
        </p:blipFill>
        <p:spPr>
          <a:xfrm rot="0" flipV="0" flipH="0">
            <a:off x="17602200" y="0"/>
            <a:ext cx="6781800" cy="5549900"/>
          </a:xfrm>
          <a:prstGeom prst="rect">
            <a:avLst/>
          </a:prstGeom>
        </p:spPr>
      </p:pic>
      <p:pic>
        <p:nvPicPr>
          <p:cNvPr id="303" name="image 303"/>
          <p:cNvPicPr>
            <a:picLocks noChangeAspect="1"/>
          </p:cNvPicPr>
          <p:nvPr/>
        </p:nvPicPr>
        <p:blipFill>
          <a:blip r:embed="rId303">
                </a:blip>
          <a:srcRect/>
          <a:stretch>
            <a:fillRect/>
          </a:stretch>
        </p:blipFill>
        <p:spPr>
          <a:xfrm rot="0" flipV="0" flipH="0">
            <a:off x="-127000" y="8153400"/>
            <a:ext cx="6781800" cy="5549900"/>
          </a:xfrm>
          <a:prstGeom prst="rect">
            <a:avLst/>
          </a:prstGeom>
        </p:spPr>
      </p:pic>
      <p:sp>
        <p:nvSpPr>
          <p:cNvPr id="304" name="Object 304"/>
          <p:cNvSpPr txBox="1"/>
          <p:nvPr/>
        </p:nvSpPr>
        <p:spPr>
          <a:xfrm>
            <a:off x="6379237" y="8947150"/>
            <a:ext cx="11625524" cy="11430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7500" i="0" b="0" spc="200" dirty="0" smtClean="0" lang="zh-CN">
                <a:solidFill>
                  <a:srgbClr val="C10000"/>
                </a:solidFill>
                <a:latin typeface="OPPOSans-B"/>
                <a:ea typeface="OPPOSans-B"/>
              </a:rPr>
              <a:t>管理角色认知转变</a:t>
            </a:r>
            <a:endParaRPr lang="zh-CN" altLang="en-US"/>
          </a:p>
        </p:txBody>
      </p:sp>
      <p:sp>
        <p:nvSpPr>
          <p:cNvPr id="305" name="Object 305"/>
          <p:cNvSpPr txBox="1"/>
          <p:nvPr/>
        </p:nvSpPr>
        <p:spPr>
          <a:xfrm>
            <a:off x="7537241" y="10394950"/>
            <a:ext cx="9309517" cy="4572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3000" i="0" b="0" spc="250" dirty="0" smtClean="0" lang="zh-CN">
                <a:solidFill>
                  <a:srgbClr val="595757"/>
                </a:solidFill>
                <a:latin typeface="OPPOSans-R"/>
                <a:ea typeface="OPPOSans-R"/>
              </a:rPr>
              <a:t>理角色认知转变管理角色认知转变管理</a:t>
            </a:r>
            <a:endParaRPr lang="zh-CN" altLang="en-US"/>
          </a:p>
        </p:txBody>
      </p:sp>
      <p:sp>
        <p:nvSpPr>
          <p:cNvPr id="306" name="Object 306"/>
          <p:cNvSpPr txBox="1"/>
          <p:nvPr/>
        </p:nvSpPr>
        <p:spPr>
          <a:xfrm>
            <a:off x="10062193" y="4388492"/>
            <a:ext cx="4259605" cy="22860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15000" i="0" b="0" dirty="0" smtClean="0" lang="zh-CN">
                <a:solidFill>
                  <a:srgbClr val="FFFFFF"/>
                </a:solidFill>
                <a:latin typeface="OPPOSans-B"/>
                <a:ea typeface="OPPOSans-B"/>
              </a:rPr>
              <a:t>01</a:t>
            </a:r>
            <a:endParaRPr lang="zh-CN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1" name="image 401"/>
          <p:cNvPicPr>
            <a:picLocks noChangeAspect="1"/>
          </p:cNvPicPr>
          <p:nvPr/>
        </p:nvPicPr>
        <p:blipFill>
          <a:blip r:embed="rId401">
                </a:blip>
          <a:srcRect/>
          <a:stretch>
            <a:fillRect/>
          </a:stretch>
        </p:blipFill>
        <p:spPr>
          <a:xfrm rot="0" flipV="0" flipH="0">
            <a:off x="0" y="863600"/>
            <a:ext cx="787400" cy="1295400"/>
          </a:xfrm>
          <a:prstGeom prst="rect">
            <a:avLst/>
          </a:prstGeom>
        </p:spPr>
      </p:pic>
      <p:pic>
        <p:nvPicPr>
          <p:cNvPr id="402" name="image 402"/>
          <p:cNvPicPr>
            <a:picLocks noChangeAspect="1"/>
          </p:cNvPicPr>
          <p:nvPr/>
        </p:nvPicPr>
        <p:blipFill>
          <a:blip r:embed="rId402">
                </a:blip>
          <a:srcRect/>
          <a:stretch>
            <a:fillRect/>
          </a:stretch>
        </p:blipFill>
        <p:spPr>
          <a:xfrm rot="0" flipV="0" flipH="0">
            <a:off x="4466580" y="3426099"/>
            <a:ext cx="6288024" cy="8184191"/>
          </a:xfrm>
          <a:prstGeom prst="rect">
            <a:avLst/>
          </a:prstGeom>
        </p:spPr>
      </p:pic>
      <p:pic>
        <p:nvPicPr>
          <p:cNvPr id="403" name="image 403"/>
          <p:cNvPicPr>
            <a:picLocks noChangeAspect="1"/>
          </p:cNvPicPr>
          <p:nvPr/>
        </p:nvPicPr>
        <p:blipFill>
          <a:blip r:embed="rId403">
                </a:blip>
          <a:srcRect/>
          <a:stretch>
            <a:fillRect/>
          </a:stretch>
        </p:blipFill>
        <p:spPr>
          <a:xfrm rot="0" flipV="0" flipH="0">
            <a:off x="5274276" y="4673600"/>
            <a:ext cx="266700" cy="190500"/>
          </a:xfrm>
          <a:prstGeom prst="rect">
            <a:avLst/>
          </a:prstGeom>
        </p:spPr>
      </p:pic>
      <p:pic>
        <p:nvPicPr>
          <p:cNvPr id="404" name="image 404"/>
          <p:cNvPicPr>
            <a:picLocks noChangeAspect="1"/>
          </p:cNvPicPr>
          <p:nvPr/>
        </p:nvPicPr>
        <p:blipFill>
          <a:blip r:embed="rId404">
                </a:blip>
          <a:srcRect/>
          <a:stretch>
            <a:fillRect/>
          </a:stretch>
        </p:blipFill>
        <p:spPr>
          <a:xfrm rot="0" flipV="0" flipH="0">
            <a:off x="13208468" y="3426099"/>
            <a:ext cx="6288024" cy="8184191"/>
          </a:xfrm>
          <a:prstGeom prst="rect">
            <a:avLst/>
          </a:prstGeom>
        </p:spPr>
      </p:pic>
      <p:pic>
        <p:nvPicPr>
          <p:cNvPr id="405" name="image 405"/>
          <p:cNvPicPr>
            <a:picLocks noChangeAspect="1"/>
          </p:cNvPicPr>
          <p:nvPr/>
        </p:nvPicPr>
        <p:blipFill>
          <a:blip r:embed="rId405">
                </a:blip>
          <a:srcRect/>
          <a:stretch>
            <a:fillRect/>
          </a:stretch>
        </p:blipFill>
        <p:spPr>
          <a:xfrm rot="0" flipV="0" flipH="0">
            <a:off x="14002331" y="4737100"/>
            <a:ext cx="266700" cy="190500"/>
          </a:xfrm>
          <a:prstGeom prst="rect">
            <a:avLst/>
          </a:prstGeom>
        </p:spPr>
      </p:pic>
      <p:pic>
        <p:nvPicPr>
          <p:cNvPr id="406" name="image 406"/>
          <p:cNvPicPr>
            <a:picLocks noChangeAspect="1"/>
          </p:cNvPicPr>
          <p:nvPr/>
        </p:nvPicPr>
        <p:blipFill>
          <a:blip r:embed="rId406">
                </a:blip>
          <a:srcRect/>
          <a:stretch>
            <a:fillRect/>
          </a:stretch>
        </p:blipFill>
        <p:spPr>
          <a:xfrm rot="0" flipV="0" flipH="0">
            <a:off x="17602200" y="9740900"/>
            <a:ext cx="6781800" cy="5549900"/>
          </a:xfrm>
          <a:prstGeom prst="rect">
            <a:avLst/>
          </a:prstGeom>
        </p:spPr>
      </p:pic>
      <p:sp>
        <p:nvSpPr>
          <p:cNvPr id="407" name="Object 407"/>
          <p:cNvSpPr txBox="1"/>
          <p:nvPr/>
        </p:nvSpPr>
        <p:spPr>
          <a:xfrm>
            <a:off x="5172676" y="6777566"/>
            <a:ext cx="4787610" cy="23749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39166"/>
              </a:lnSpc>
            </a:pPr>
            <a:r>
              <a:rPr sz="2800" i="0" b="0" spc="250" dirty="0" smtClean="0" lang="zh-CN">
                <a:solidFill>
                  <a:srgbClr val="3E3E3E"/>
                </a:solidFill>
                <a:latin typeface="OPPOSans-R"/>
                <a:ea typeface="OPPOSans-R"/>
              </a:rPr>
              <a:t>上级安排、</a:t>
            </a:r>
            <a:endParaRPr lang="zh-CN" altLang="en-US" sz="2800"/>
          </a:p>
          <a:p>
            <a:pPr algn="l">
              <a:lnSpc>
                <a:spcPct val="139166"/>
              </a:lnSpc>
            </a:pPr>
            <a:r>
              <a:rPr sz="2800" i="0" b="0" spc="250" dirty="0" smtClean="0" lang="zh-CN">
                <a:solidFill>
                  <a:srgbClr val="3E3E3E"/>
                </a:solidFill>
                <a:latin typeface="OPPOSans-R"/>
                <a:ea typeface="OPPOSans-R"/>
              </a:rPr>
              <a:t>新任务、</a:t>
            </a:r>
            <a:endParaRPr lang="zh-CN" altLang="en-US" sz="2800"/>
          </a:p>
          <a:p>
            <a:pPr algn="l">
              <a:lnSpc>
                <a:spcPct val="139166"/>
              </a:lnSpc>
            </a:pPr>
            <a:r>
              <a:rPr sz="2800" i="0" b="0" spc="250" dirty="0" smtClean="0" lang="zh-CN">
                <a:solidFill>
                  <a:srgbClr val="3E3E3E"/>
                </a:solidFill>
                <a:latin typeface="OPPOSans-R"/>
                <a:ea typeface="OPPOSans-R"/>
              </a:rPr>
              <a:t>接下来要怎么做、</a:t>
            </a:r>
            <a:endParaRPr lang="zh-CN" altLang="en-US" sz="2800"/>
          </a:p>
          <a:p>
            <a:pPr algn="l">
              <a:lnSpc>
                <a:spcPct val="139166"/>
              </a:lnSpc>
            </a:pPr>
            <a:r>
              <a:rPr sz="2800" i="0" b="0" spc="250" dirty="0" smtClean="0" lang="zh-CN">
                <a:solidFill>
                  <a:srgbClr val="3E3E3E"/>
                </a:solidFill>
                <a:latin typeface="OPPOSans-R"/>
                <a:ea typeface="OPPOSans-R"/>
              </a:rPr>
              <a:t>任务分配……</a:t>
            </a:r>
            <a:endParaRPr lang="zh-CN" altLang="en-US"/>
          </a:p>
        </p:txBody>
      </p:sp>
      <p:sp>
        <p:nvSpPr>
          <p:cNvPr id="408" name="Object 408"/>
          <p:cNvSpPr txBox="1"/>
          <p:nvPr/>
        </p:nvSpPr>
        <p:spPr>
          <a:xfrm>
            <a:off x="5172676" y="4997450"/>
            <a:ext cx="4457700" cy="11049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7200" i="0" b="0" spc="-375" dirty="0" smtClean="0" lang="zh-CN">
                <a:solidFill>
                  <a:srgbClr val="C10000"/>
                </a:solidFill>
                <a:latin typeface="OPPOSans-B"/>
                <a:ea typeface="OPPOSans-B"/>
              </a:rPr>
              <a:t>BEFORE</a:t>
            </a:r>
            <a:endParaRPr lang="zh-CN" altLang="en-US"/>
          </a:p>
        </p:txBody>
      </p:sp>
      <p:sp>
        <p:nvSpPr>
          <p:cNvPr id="409" name="Object 409"/>
          <p:cNvSpPr txBox="1"/>
          <p:nvPr/>
        </p:nvSpPr>
        <p:spPr>
          <a:xfrm>
            <a:off x="13900731" y="5060950"/>
            <a:ext cx="3200400" cy="11049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7200" i="0" b="0" spc="-375" dirty="0" smtClean="0" lang="zh-CN">
                <a:solidFill>
                  <a:srgbClr val="C10000"/>
                </a:solidFill>
                <a:latin typeface="OPPOSans-B"/>
                <a:ea typeface="OPPOSans-B"/>
              </a:rPr>
              <a:t>NOW</a:t>
            </a:r>
            <a:endParaRPr lang="zh-CN" altLang="en-US"/>
          </a:p>
        </p:txBody>
      </p:sp>
      <p:sp>
        <p:nvSpPr>
          <p:cNvPr id="4010" name="Object 4010"/>
          <p:cNvSpPr txBox="1"/>
          <p:nvPr/>
        </p:nvSpPr>
        <p:spPr>
          <a:xfrm>
            <a:off x="13900731" y="6845300"/>
            <a:ext cx="5108346" cy="28194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66666"/>
              </a:lnSpc>
            </a:pPr>
            <a:r>
              <a:rPr sz="2800" i="0" b="0" spc="-62" dirty="0" smtClean="0" lang="zh-CN">
                <a:solidFill>
                  <a:srgbClr val="3E3E3E"/>
                </a:solidFill>
                <a:latin typeface="OPPOSans-R"/>
                <a:ea typeface="OPPOSans-R"/>
              </a:rPr>
              <a:t>1.最小可行性方案达到最大价值  </a:t>
            </a:r>
            <a:endParaRPr lang="zh-CN" altLang="en-US" sz="2800"/>
          </a:p>
          <a:p>
            <a:pPr algn="l">
              <a:lnSpc>
                <a:spcPct val="166666"/>
              </a:lnSpc>
            </a:pPr>
            <a:r>
              <a:rPr sz="2800" i="0" b="0" spc="-62" dirty="0" smtClean="0" lang="zh-CN">
                <a:solidFill>
                  <a:srgbClr val="3E3E3E"/>
                </a:solidFill>
                <a:latin typeface="OPPOSans-R"/>
                <a:ea typeface="OPPOSans-R"/>
              </a:rPr>
              <a:t>2.清晰的目标和结果和任务</a:t>
            </a:r>
            <a:endParaRPr lang="zh-CN" altLang="en-US" sz="2800"/>
          </a:p>
          <a:p>
            <a:pPr algn="l">
              <a:lnSpc>
                <a:spcPct val="166666"/>
              </a:lnSpc>
            </a:pPr>
            <a:r>
              <a:rPr sz="2800" i="0" b="0" spc="-62" dirty="0" smtClean="0" lang="zh-CN">
                <a:solidFill>
                  <a:srgbClr val="3E3E3E"/>
                </a:solidFill>
                <a:latin typeface="OPPOSans-R"/>
                <a:ea typeface="OPPOSans-R"/>
              </a:rPr>
              <a:t>3.一个好的项目管理流程的角色</a:t>
            </a:r>
            <a:endParaRPr lang="zh-CN" altLang="en-US" sz="2800"/>
          </a:p>
          <a:p>
            <a:pPr algn="l">
              <a:lnSpc>
                <a:spcPct val="166666"/>
              </a:lnSpc>
            </a:pPr>
            <a:r>
              <a:rPr sz="2800" i="0" b="0" spc="-62" dirty="0" smtClean="0" lang="zh-CN">
                <a:solidFill>
                  <a:srgbClr val="3E3E3E"/>
                </a:solidFill>
                <a:latin typeface="OPPOSans-R"/>
                <a:ea typeface="OPPOSans-R"/>
              </a:rPr>
              <a:t>4.项目成员了解在项目中色</a:t>
            </a:r>
            <a:endParaRPr lang="zh-CN" altLang="en-US" sz="2800"/>
          </a:p>
          <a:p>
            <a:pPr algn="l">
              <a:lnSpc>
                <a:spcPct val="166666"/>
              </a:lnSpc>
            </a:pPr>
            <a:p>
              <a:pPr algn="l">
                <a:br>
                  <a:rPr lang="en-US" altLang="zh-CN" dirty="0"/>
                </a:br>
              </a:pPr>
              <a:endParaRPr lang="zh-CN" altLang="en-US" dirty="0" sz="2800"/>
            </a:p>
            <a:endParaRPr lang="zh-CN" altLang="en-US"/>
          </a:p>
        </p:txBody>
      </p:sp>
      <p:sp>
        <p:nvSpPr>
          <p:cNvPr id="4011" name="Object 4011"/>
          <p:cNvSpPr txBox="1"/>
          <p:nvPr/>
        </p:nvSpPr>
        <p:spPr>
          <a:xfrm>
            <a:off x="977900" y="1001649"/>
            <a:ext cx="7149340" cy="5461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3600" i="0" b="0" dirty="0" smtClean="0" lang="zh-CN">
                <a:solidFill>
                  <a:srgbClr val="595757"/>
                </a:solidFill>
                <a:latin typeface="OPPOSans-B"/>
                <a:ea typeface="OPPOSans-B"/>
              </a:rPr>
              <a:t>管理角色认知转变</a:t>
            </a:r>
            <a:endParaRPr lang="zh-CN" altLang="en-US"/>
          </a:p>
        </p:txBody>
      </p:sp>
      <p:sp>
        <p:nvSpPr>
          <p:cNvPr id="4012" name="Object 4012"/>
          <p:cNvSpPr txBox="1"/>
          <p:nvPr/>
        </p:nvSpPr>
        <p:spPr>
          <a:xfrm>
            <a:off x="990600" y="1586483"/>
            <a:ext cx="7136650" cy="3683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2400" i="0" b="0" dirty="0" smtClean="0" lang="zh-CN">
                <a:solidFill>
                  <a:srgbClr val="595757"/>
                </a:solidFill>
                <a:latin typeface="OPPOSans-R"/>
                <a:ea typeface="OPPOSans-R"/>
              </a:rPr>
              <a:t>MANAGEMENT ROLE COGNITIVE CHANGE</a:t>
            </a:r>
            <a:endParaRPr lang="zh-CN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" name="image 501"/>
          <p:cNvPicPr>
            <a:picLocks noChangeAspect="1"/>
          </p:cNvPicPr>
          <p:nvPr/>
        </p:nvPicPr>
        <p:blipFill>
          <a:blip r:embed="rId501">
                </a:blip>
          <a:srcRect/>
          <a:stretch>
            <a:fillRect/>
          </a:stretch>
        </p:blipFill>
        <p:spPr>
          <a:xfrm rot="0" flipV="0" flipH="0">
            <a:off x="9359257" y="2774949"/>
            <a:ext cx="5665485" cy="5665485"/>
          </a:xfrm>
          <a:prstGeom prst="rect">
            <a:avLst/>
          </a:prstGeom>
        </p:spPr>
      </p:pic>
      <p:pic>
        <p:nvPicPr>
          <p:cNvPr id="502" name="image 502"/>
          <p:cNvPicPr>
            <a:picLocks noChangeAspect="1"/>
          </p:cNvPicPr>
          <p:nvPr/>
        </p:nvPicPr>
        <p:blipFill>
          <a:blip r:embed="rId502">
                </a:blip>
          <a:srcRect/>
          <a:stretch>
            <a:fillRect/>
          </a:stretch>
        </p:blipFill>
        <p:spPr>
          <a:xfrm rot="0" flipV="0" flipH="0">
            <a:off x="17602200" y="0"/>
            <a:ext cx="6781800" cy="5549900"/>
          </a:xfrm>
          <a:prstGeom prst="rect">
            <a:avLst/>
          </a:prstGeom>
        </p:spPr>
      </p:pic>
      <p:pic>
        <p:nvPicPr>
          <p:cNvPr id="503" name="image 503"/>
          <p:cNvPicPr>
            <a:picLocks noChangeAspect="1"/>
          </p:cNvPicPr>
          <p:nvPr/>
        </p:nvPicPr>
        <p:blipFill>
          <a:blip r:embed="rId503">
                </a:blip>
          <a:srcRect/>
          <a:stretch>
            <a:fillRect/>
          </a:stretch>
        </p:blipFill>
        <p:spPr>
          <a:xfrm rot="0" flipV="0" flipH="0">
            <a:off x="-127000" y="8153400"/>
            <a:ext cx="6781800" cy="5549900"/>
          </a:xfrm>
          <a:prstGeom prst="rect">
            <a:avLst/>
          </a:prstGeom>
        </p:spPr>
      </p:pic>
      <p:sp>
        <p:nvSpPr>
          <p:cNvPr id="504" name="Object 504"/>
          <p:cNvSpPr txBox="1"/>
          <p:nvPr/>
        </p:nvSpPr>
        <p:spPr>
          <a:xfrm>
            <a:off x="6379237" y="8947150"/>
            <a:ext cx="11625524" cy="11430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7500" i="0" b="0" spc="200" dirty="0" smtClean="0" lang="zh-CN">
                <a:solidFill>
                  <a:srgbClr val="C10000"/>
                </a:solidFill>
                <a:latin typeface="OPPOSans-B"/>
                <a:ea typeface="OPPOSans-B"/>
              </a:rPr>
              <a:t>管理工作复盘</a:t>
            </a:r>
            <a:endParaRPr lang="zh-CN" altLang="en-US"/>
          </a:p>
        </p:txBody>
      </p:sp>
      <p:sp>
        <p:nvSpPr>
          <p:cNvPr id="505" name="Object 505"/>
          <p:cNvSpPr txBox="1"/>
          <p:nvPr/>
        </p:nvSpPr>
        <p:spPr>
          <a:xfrm>
            <a:off x="7537241" y="10394950"/>
            <a:ext cx="9309517" cy="4572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3000" i="0" b="0" spc="250" dirty="0" smtClean="0" lang="zh-CN">
                <a:solidFill>
                  <a:srgbClr val="595757"/>
                </a:solidFill>
                <a:latin typeface="OPPOSans-R"/>
                <a:ea typeface="OPPOSans-R"/>
              </a:rPr>
              <a:t>理角色认知转变管理角色认知转变管理</a:t>
            </a:r>
            <a:endParaRPr lang="zh-CN" altLang="en-US"/>
          </a:p>
        </p:txBody>
      </p:sp>
      <p:sp>
        <p:nvSpPr>
          <p:cNvPr id="506" name="Object 506"/>
          <p:cNvSpPr txBox="1"/>
          <p:nvPr/>
        </p:nvSpPr>
        <p:spPr>
          <a:xfrm>
            <a:off x="10062193" y="4388492"/>
            <a:ext cx="4259605" cy="22860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15000" i="0" b="0" dirty="0" smtClean="0" lang="zh-CN">
                <a:solidFill>
                  <a:srgbClr val="FFFFFF"/>
                </a:solidFill>
                <a:latin typeface="OPPOSans-B"/>
                <a:ea typeface="OPPOSans-B"/>
              </a:rPr>
              <a:t>02</a:t>
            </a:r>
            <a:endParaRPr lang="zh-CN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1" name="image 601"/>
          <p:cNvPicPr>
            <a:picLocks noChangeAspect="1"/>
          </p:cNvPicPr>
          <p:nvPr/>
        </p:nvPicPr>
        <p:blipFill>
          <a:blip r:embed="rId601">
                </a:blip>
          <a:srcRect/>
          <a:stretch>
            <a:fillRect/>
          </a:stretch>
        </p:blipFill>
        <p:spPr>
          <a:xfrm rot="0" flipV="0" flipH="0">
            <a:off x="0" y="863600"/>
            <a:ext cx="787400" cy="1295400"/>
          </a:xfrm>
          <a:prstGeom prst="rect">
            <a:avLst/>
          </a:prstGeom>
        </p:spPr>
      </p:pic>
      <p:pic>
        <p:nvPicPr>
          <p:cNvPr id="602" name="image 602"/>
          <p:cNvPicPr>
            <a:picLocks noChangeAspect="1"/>
          </p:cNvPicPr>
          <p:nvPr/>
        </p:nvPicPr>
        <p:blipFill>
          <a:blip r:embed="rId602">
                </a:blip>
          <a:srcRect/>
          <a:stretch>
            <a:fillRect/>
          </a:stretch>
        </p:blipFill>
        <p:spPr>
          <a:xfrm rot="0" flipV="0" flipH="0">
            <a:off x="0" y="9918700"/>
            <a:ext cx="24384000" cy="38100"/>
          </a:xfrm>
          <a:prstGeom prst="rect">
            <a:avLst/>
          </a:prstGeom>
        </p:spPr>
      </p:pic>
      <p:pic>
        <p:nvPicPr>
          <p:cNvPr id="603" name="image 603"/>
          <p:cNvPicPr>
            <a:picLocks noChangeAspect="1"/>
          </p:cNvPicPr>
          <p:nvPr/>
        </p:nvPicPr>
        <p:blipFill>
          <a:blip r:embed="rId603">
                </a:blip>
          <a:srcRect/>
          <a:stretch>
            <a:fillRect/>
          </a:stretch>
        </p:blipFill>
        <p:spPr>
          <a:xfrm rot="0" flipV="0" flipH="0">
            <a:off x="12026900" y="9715500"/>
            <a:ext cx="330200" cy="241300"/>
          </a:xfrm>
          <a:prstGeom prst="rect">
            <a:avLst/>
          </a:prstGeom>
        </p:spPr>
      </p:pic>
      <p:pic>
        <p:nvPicPr>
          <p:cNvPr id="604" name="image 604"/>
          <p:cNvPicPr>
            <a:picLocks noChangeAspect="1"/>
          </p:cNvPicPr>
          <p:nvPr/>
        </p:nvPicPr>
        <p:blipFill>
          <a:blip r:embed="rId604">
                </a:blip>
          <a:srcRect/>
          <a:stretch>
            <a:fillRect/>
          </a:stretch>
        </p:blipFill>
        <p:spPr>
          <a:xfrm rot="0" flipV="0" flipH="0">
            <a:off x="9220200" y="1511300"/>
            <a:ext cx="5969000" cy="6883400"/>
          </a:xfrm>
          <a:prstGeom prst="rect">
            <a:avLst/>
          </a:prstGeom>
        </p:spPr>
      </p:pic>
      <p:sp>
        <p:nvSpPr>
          <p:cNvPr id="605" name="Object 605"/>
          <p:cNvSpPr txBox="1"/>
          <p:nvPr/>
        </p:nvSpPr>
        <p:spPr>
          <a:xfrm>
            <a:off x="10143320" y="4459859"/>
            <a:ext cx="4064000" cy="9144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6000" i="0" b="0" spc="200" dirty="0" smtClean="0" lang="zh-CN">
                <a:solidFill>
                  <a:srgbClr val="FFFFFF"/>
                </a:solidFill>
                <a:latin typeface="OPPOSans-B"/>
                <a:ea typeface="OPPOSans-B"/>
              </a:rPr>
              <a:t>业务目标</a:t>
            </a:r>
            <a:endParaRPr lang="zh-CN" altLang="en-US"/>
          </a:p>
        </p:txBody>
      </p:sp>
      <p:sp>
        <p:nvSpPr>
          <p:cNvPr id="606" name="Object 606"/>
          <p:cNvSpPr txBox="1"/>
          <p:nvPr/>
        </p:nvSpPr>
        <p:spPr>
          <a:xfrm>
            <a:off x="8039907" y="10424541"/>
            <a:ext cx="8280400" cy="6350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4170" i="0" b="0" spc="417" dirty="0" smtClean="0" lang="zh-CN">
                <a:solidFill>
                  <a:srgbClr val="000000"/>
                </a:solidFill>
                <a:latin typeface="OPPOSans-R"/>
                <a:ea typeface="OPPOSans-R"/>
              </a:rPr>
              <a:t>流量+全网影响力+商业化尝试</a:t>
            </a:r>
            <a:endParaRPr lang="zh-CN" altLang="en-US"/>
          </a:p>
        </p:txBody>
      </p:sp>
      <p:sp>
        <p:nvSpPr>
          <p:cNvPr id="607" name="Object 607"/>
          <p:cNvSpPr txBox="1"/>
          <p:nvPr/>
        </p:nvSpPr>
        <p:spPr>
          <a:xfrm>
            <a:off x="8506117" y="8656066"/>
            <a:ext cx="7429500" cy="8382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5420" i="0" b="0" spc="-108" dirty="0" smtClean="0" lang="zh-CN">
                <a:solidFill>
                  <a:srgbClr val="C10000"/>
                </a:solidFill>
                <a:latin typeface="OPPOSans-R"/>
                <a:ea typeface="OPPOSans-R"/>
              </a:rPr>
              <a:t>Operational Objectives</a:t>
            </a:r>
            <a:endParaRPr lang="zh-CN" altLang="en-US"/>
          </a:p>
        </p:txBody>
      </p:sp>
      <p:sp>
        <p:nvSpPr>
          <p:cNvPr id="608" name="Object 608"/>
          <p:cNvSpPr txBox="1"/>
          <p:nvPr/>
        </p:nvSpPr>
        <p:spPr>
          <a:xfrm>
            <a:off x="977900" y="1001649"/>
            <a:ext cx="7149340" cy="5461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3600" i="0" b="0" dirty="0" smtClean="0" lang="zh-CN">
                <a:solidFill>
                  <a:srgbClr val="595757"/>
                </a:solidFill>
                <a:latin typeface="OPPOSans-B"/>
                <a:ea typeface="OPPOSans-B"/>
              </a:rPr>
              <a:t>管理工作复盘</a:t>
            </a:r>
            <a:endParaRPr lang="zh-CN" altLang="en-US"/>
          </a:p>
        </p:txBody>
      </p:sp>
      <p:sp>
        <p:nvSpPr>
          <p:cNvPr id="609" name="Object 609"/>
          <p:cNvSpPr txBox="1"/>
          <p:nvPr/>
        </p:nvSpPr>
        <p:spPr>
          <a:xfrm>
            <a:off x="990600" y="1586483"/>
            <a:ext cx="7136650" cy="3683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2400" i="0" b="0" dirty="0" smtClean="0" lang="zh-CN">
                <a:solidFill>
                  <a:srgbClr val="595757"/>
                </a:solidFill>
                <a:latin typeface="OPPOSans-R"/>
                <a:ea typeface="OPPOSans-R"/>
              </a:rPr>
              <a:t>MANAGEMENT REWORK</a:t>
            </a:r>
            <a:endParaRPr lang="zh-CN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image 701"/>
          <p:cNvPicPr>
            <a:picLocks noChangeAspect="1"/>
          </p:cNvPicPr>
          <p:nvPr/>
        </p:nvPicPr>
        <p:blipFill>
          <a:blip r:embed="rId701">
                </a:blip>
          <a:srcRect/>
          <a:stretch>
            <a:fillRect/>
          </a:stretch>
        </p:blipFill>
        <p:spPr>
          <a:xfrm rot="0" flipV="0" flipH="0">
            <a:off x="0" y="863600"/>
            <a:ext cx="787400" cy="1295400"/>
          </a:xfrm>
          <a:prstGeom prst="rect">
            <a:avLst/>
          </a:prstGeom>
        </p:spPr>
      </p:pic>
      <p:pic>
        <p:nvPicPr>
          <p:cNvPr id="702" name="image 702"/>
          <p:cNvPicPr>
            <a:picLocks noChangeAspect="1"/>
          </p:cNvPicPr>
          <p:nvPr/>
        </p:nvPicPr>
        <p:blipFill>
          <a:blip r:embed="rId702">
                </a:blip>
          <a:srcRect/>
          <a:stretch>
            <a:fillRect/>
          </a:stretch>
        </p:blipFill>
        <p:spPr>
          <a:xfrm rot="0" flipV="0" flipH="0">
            <a:off x="13182600" y="5092700"/>
            <a:ext cx="7680928" cy="6276103"/>
          </a:xfrm>
          <a:prstGeom prst="rect">
            <a:avLst/>
          </a:prstGeom>
        </p:spPr>
      </p:pic>
      <p:pic>
        <p:nvPicPr>
          <p:cNvPr id="703" name="image 703"/>
          <p:cNvPicPr>
            <a:picLocks noChangeAspect="1"/>
          </p:cNvPicPr>
          <p:nvPr/>
        </p:nvPicPr>
        <p:blipFill>
          <a:blip r:embed="rId703">
                </a:blip>
          <a:srcRect/>
          <a:stretch>
            <a:fillRect/>
          </a:stretch>
        </p:blipFill>
        <p:spPr>
          <a:xfrm rot="0" flipV="0" flipH="0">
            <a:off x="5791200" y="2057400"/>
            <a:ext cx="9474200" cy="7493000"/>
          </a:xfrm>
          <a:prstGeom prst="rect">
            <a:avLst/>
          </a:prstGeom>
        </p:spPr>
      </p:pic>
      <p:pic>
        <p:nvPicPr>
          <p:cNvPr id="704" name="image 704"/>
          <p:cNvPicPr>
            <a:picLocks noChangeAspect="1"/>
          </p:cNvPicPr>
          <p:nvPr/>
        </p:nvPicPr>
        <p:blipFill>
          <a:blip r:embed="rId704">
                </a:blip>
          <a:srcRect/>
          <a:stretch>
            <a:fillRect/>
          </a:stretch>
        </p:blipFill>
        <p:spPr>
          <a:xfrm rot="0" flipV="0" flipH="0">
            <a:off x="5791200" y="10058400"/>
            <a:ext cx="203200" cy="1498600"/>
          </a:xfrm>
          <a:prstGeom prst="rect">
            <a:avLst/>
          </a:prstGeom>
        </p:spPr>
      </p:pic>
      <p:pic>
        <p:nvPicPr>
          <p:cNvPr id="705" name="image 705"/>
          <p:cNvPicPr>
            <a:picLocks noChangeAspect="1"/>
          </p:cNvPicPr>
          <p:nvPr/>
        </p:nvPicPr>
        <p:blipFill>
          <a:blip r:embed="rId705">
                </a:blip>
          <a:srcRect/>
          <a:stretch>
            <a:fillRect/>
          </a:stretch>
        </p:blipFill>
        <p:spPr>
          <a:xfrm rot="0" flipV="0" flipH="0">
            <a:off x="13119100" y="3187700"/>
            <a:ext cx="190500" cy="1562100"/>
          </a:xfrm>
          <a:prstGeom prst="rect">
            <a:avLst/>
          </a:prstGeom>
        </p:spPr>
      </p:pic>
      <p:sp>
        <p:nvSpPr>
          <p:cNvPr id="706" name="Object 706"/>
          <p:cNvSpPr txBox="1"/>
          <p:nvPr/>
        </p:nvSpPr>
        <p:spPr>
          <a:xfrm>
            <a:off x="13487400" y="3089275"/>
            <a:ext cx="5765800" cy="15240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33333"/>
              </a:lnSpc>
            </a:pPr>
            <a:r>
              <a:rPr sz="3750" i="0" b="0" spc="-75" dirty="0" smtClean="0" lang="zh-CN">
                <a:solidFill>
                  <a:srgbClr val="000000"/>
                </a:solidFill>
                <a:latin typeface="OPPOSans-R"/>
                <a:ea typeface="OPPOSans-R"/>
              </a:rPr>
              <a:t>业务成果</a:t>
            </a:r>
            <a:endParaRPr lang="zh-CN" altLang="en-US" sz="3750"/>
          </a:p>
          <a:p>
            <a:pPr algn="l">
              <a:lnSpc>
                <a:spcPct val="133333"/>
              </a:lnSpc>
            </a:pPr>
            <a:r>
              <a:rPr sz="3750" i="0" b="0" spc="-75" dirty="0" smtClean="0" lang="zh-CN">
                <a:solidFill>
                  <a:srgbClr val="000000"/>
                </a:solidFill>
                <a:latin typeface="OPPOSans-R"/>
                <a:ea typeface="OPPOSans-R"/>
              </a:rPr>
              <a:t>渠道粉丝量：1234567人</a:t>
            </a:r>
            <a:endParaRPr lang="zh-CN" altLang="en-US"/>
          </a:p>
        </p:txBody>
      </p:sp>
      <p:sp>
        <p:nvSpPr>
          <p:cNvPr id="707" name="Object 707"/>
          <p:cNvSpPr txBox="1"/>
          <p:nvPr/>
        </p:nvSpPr>
        <p:spPr>
          <a:xfrm>
            <a:off x="6248400" y="9947275"/>
            <a:ext cx="5765800" cy="15240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33333"/>
              </a:lnSpc>
            </a:pPr>
            <a:r>
              <a:rPr sz="3750" i="0" b="0" spc="-75" dirty="0" smtClean="0" lang="zh-CN">
                <a:solidFill>
                  <a:srgbClr val="000000"/>
                </a:solidFill>
                <a:latin typeface="OPPOSans-R"/>
                <a:ea typeface="OPPOSans-R"/>
              </a:rPr>
              <a:t>业务成果</a:t>
            </a:r>
            <a:endParaRPr lang="zh-CN" altLang="en-US" sz="3750"/>
          </a:p>
          <a:p>
            <a:pPr algn="l">
              <a:lnSpc>
                <a:spcPct val="133333"/>
              </a:lnSpc>
            </a:pPr>
            <a:r>
              <a:rPr sz="3750" i="0" b="0" spc="-75" dirty="0" smtClean="0" lang="zh-CN">
                <a:solidFill>
                  <a:srgbClr val="000000"/>
                </a:solidFill>
                <a:latin typeface="OPPOSans-R"/>
                <a:ea typeface="OPPOSans-R"/>
              </a:rPr>
              <a:t>渠道总粉丝：2345678人</a:t>
            </a:r>
            <a:endParaRPr lang="zh-CN" altLang="en-US"/>
          </a:p>
        </p:txBody>
      </p:sp>
      <p:sp>
        <p:nvSpPr>
          <p:cNvPr id="708" name="Object 708"/>
          <p:cNvSpPr txBox="1"/>
          <p:nvPr/>
        </p:nvSpPr>
        <p:spPr>
          <a:xfrm>
            <a:off x="14555030" y="5638633"/>
            <a:ext cx="4737100" cy="12827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8400" i="0" b="0" dirty="0" smtClean="0" lang="zh-CN">
                <a:solidFill>
                  <a:srgbClr val="FFFFFF"/>
                </a:solidFill>
                <a:latin typeface="OPPOSans-B"/>
                <a:ea typeface="OPPOSans-B"/>
              </a:rPr>
              <a:t>20,000</a:t>
            </a:r>
            <a:endParaRPr lang="zh-CN" altLang="en-US"/>
          </a:p>
        </p:txBody>
      </p:sp>
      <p:sp>
        <p:nvSpPr>
          <p:cNvPr id="709" name="Object 709"/>
          <p:cNvSpPr txBox="1"/>
          <p:nvPr/>
        </p:nvSpPr>
        <p:spPr>
          <a:xfrm>
            <a:off x="6476086" y="7251626"/>
            <a:ext cx="7683500" cy="16510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10800" i="0" b="0" dirty="0" smtClean="0" lang="zh-CN">
                <a:solidFill>
                  <a:srgbClr val="FFFFFF"/>
                </a:solidFill>
                <a:latin typeface="OPPOSans-B"/>
                <a:ea typeface="OPPOSans-B"/>
              </a:rPr>
              <a:t>230,000</a:t>
            </a:r>
            <a:endParaRPr lang="zh-CN" altLang="en-US"/>
          </a:p>
        </p:txBody>
      </p:sp>
      <p:sp>
        <p:nvSpPr>
          <p:cNvPr id="7010" name="Object 7010"/>
          <p:cNvSpPr txBox="1"/>
          <p:nvPr/>
        </p:nvSpPr>
        <p:spPr>
          <a:xfrm>
            <a:off x="977900" y="1001649"/>
            <a:ext cx="7149340" cy="5461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3600" i="0" b="0" dirty="0" smtClean="0" lang="zh-CN">
                <a:solidFill>
                  <a:srgbClr val="595757"/>
                </a:solidFill>
                <a:latin typeface="OPPOSans-B"/>
                <a:ea typeface="OPPOSans-B"/>
              </a:rPr>
              <a:t>管理工作复盘</a:t>
            </a:r>
            <a:endParaRPr lang="zh-CN" altLang="en-US"/>
          </a:p>
        </p:txBody>
      </p:sp>
      <p:sp>
        <p:nvSpPr>
          <p:cNvPr id="7011" name="Object 7011"/>
          <p:cNvSpPr txBox="1"/>
          <p:nvPr/>
        </p:nvSpPr>
        <p:spPr>
          <a:xfrm>
            <a:off x="990600" y="1586483"/>
            <a:ext cx="7136650" cy="3683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2400" i="0" b="0" dirty="0" smtClean="0" lang="zh-CN">
                <a:solidFill>
                  <a:srgbClr val="595757"/>
                </a:solidFill>
                <a:latin typeface="OPPOSans-R"/>
                <a:ea typeface="OPPOSans-R"/>
              </a:rPr>
              <a:t>MANAGEMENT REWORK</a:t>
            </a:r>
            <a:endParaRPr lang="zh-CN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1" name="image 801"/>
          <p:cNvPicPr>
            <a:picLocks noChangeAspect="1"/>
          </p:cNvPicPr>
          <p:nvPr/>
        </p:nvPicPr>
        <p:blipFill>
          <a:blip r:embed="rId801">
                </a:blip>
          <a:srcRect/>
          <a:stretch>
            <a:fillRect/>
          </a:stretch>
        </p:blipFill>
        <p:spPr>
          <a:xfrm rot="0" flipV="0" flipH="0">
            <a:off x="0" y="863600"/>
            <a:ext cx="787400" cy="1295400"/>
          </a:xfrm>
          <a:prstGeom prst="rect">
            <a:avLst/>
          </a:prstGeom>
        </p:spPr>
      </p:pic>
      <p:pic>
        <p:nvPicPr>
          <p:cNvPr id="802" name="image 802"/>
          <p:cNvPicPr>
            <a:picLocks noChangeAspect="1"/>
          </p:cNvPicPr>
          <p:nvPr/>
        </p:nvPicPr>
        <p:blipFill>
          <a:blip r:embed="rId802">
                </a:blip>
          <a:srcRect/>
          <a:stretch>
            <a:fillRect/>
          </a:stretch>
        </p:blipFill>
        <p:spPr>
          <a:xfrm rot="0" flipV="0" flipH="0">
            <a:off x="17602200" y="9740900"/>
            <a:ext cx="6781800" cy="5549900"/>
          </a:xfrm>
          <a:prstGeom prst="rect">
            <a:avLst/>
          </a:prstGeom>
        </p:spPr>
      </p:pic>
      <p:pic>
        <p:nvPicPr>
          <p:cNvPr id="803" name="image 803"/>
          <p:cNvPicPr>
            <a:picLocks noChangeAspect="1"/>
          </p:cNvPicPr>
          <p:nvPr/>
        </p:nvPicPr>
        <p:blipFill>
          <a:blip r:embed="rId803">
            <a:alphaModFix amt="14901"/>
          </a:blip>
          <a:srcRect/>
          <a:stretch>
            <a:fillRect/>
          </a:stretch>
        </p:blipFill>
        <p:spPr>
          <a:xfrm rot="0" flipV="0" flipH="0">
            <a:off x="7061200" y="5638800"/>
            <a:ext cx="14147800" cy="977900"/>
          </a:xfrm>
          <a:prstGeom prst="rect">
            <a:avLst/>
          </a:prstGeom>
        </p:spPr>
      </p:pic>
      <p:pic>
        <p:nvPicPr>
          <p:cNvPr id="804" name="image 804"/>
          <p:cNvPicPr>
            <a:picLocks noChangeAspect="1"/>
          </p:cNvPicPr>
          <p:nvPr/>
        </p:nvPicPr>
        <p:blipFill>
          <a:blip r:embed="rId804">
            <a:alphaModFix amt="14901"/>
          </a:blip>
          <a:srcRect/>
          <a:stretch>
            <a:fillRect/>
          </a:stretch>
        </p:blipFill>
        <p:spPr>
          <a:xfrm rot="0" flipV="0" flipH="0">
            <a:off x="7061200" y="8267700"/>
            <a:ext cx="14147800" cy="977900"/>
          </a:xfrm>
          <a:prstGeom prst="rect">
            <a:avLst/>
          </a:prstGeom>
        </p:spPr>
      </p:pic>
      <p:pic>
        <p:nvPicPr>
          <p:cNvPr id="805" name="image 805"/>
          <p:cNvPicPr>
            <a:picLocks noChangeAspect="1"/>
          </p:cNvPicPr>
          <p:nvPr/>
        </p:nvPicPr>
        <p:blipFill>
          <a:blip r:embed="rId805">
                </a:blip>
          <a:srcRect/>
          <a:stretch>
            <a:fillRect/>
          </a:stretch>
        </p:blipFill>
        <p:spPr>
          <a:xfrm rot="0" flipV="0" flipH="0">
            <a:off x="7188200" y="5778500"/>
            <a:ext cx="7429500" cy="711200"/>
          </a:xfrm>
          <a:prstGeom prst="rect">
            <a:avLst/>
          </a:prstGeom>
        </p:spPr>
      </p:pic>
      <p:pic>
        <p:nvPicPr>
          <p:cNvPr id="806" name="image 806"/>
          <p:cNvPicPr>
            <a:picLocks noChangeAspect="1"/>
          </p:cNvPicPr>
          <p:nvPr/>
        </p:nvPicPr>
        <p:blipFill>
          <a:blip r:embed="rId806">
                </a:blip>
          <a:srcRect/>
          <a:stretch>
            <a:fillRect/>
          </a:stretch>
        </p:blipFill>
        <p:spPr>
          <a:xfrm rot="0" flipV="0" flipH="0">
            <a:off x="7188200" y="8407400"/>
            <a:ext cx="9461500" cy="711200"/>
          </a:xfrm>
          <a:prstGeom prst="rect">
            <a:avLst/>
          </a:prstGeom>
        </p:spPr>
      </p:pic>
      <p:sp>
        <p:nvSpPr>
          <p:cNvPr id="807" name="Object 807"/>
          <p:cNvSpPr txBox="1"/>
          <p:nvPr/>
        </p:nvSpPr>
        <p:spPr>
          <a:xfrm>
            <a:off x="2635250" y="5702300"/>
            <a:ext cx="4454205" cy="7620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5000" i="0" b="0" spc="500" dirty="0" smtClean="0" lang="zh-CN">
                <a:solidFill>
                  <a:srgbClr val="000000"/>
                </a:solidFill>
                <a:latin typeface="OPPOSans-B"/>
                <a:ea typeface="OPPOSans-B"/>
              </a:rPr>
              <a:t>新增播放量</a:t>
            </a:r>
            <a:endParaRPr lang="zh-CN" altLang="en-US"/>
          </a:p>
        </p:txBody>
      </p:sp>
      <p:sp>
        <p:nvSpPr>
          <p:cNvPr id="808" name="Object 808"/>
          <p:cNvSpPr txBox="1"/>
          <p:nvPr/>
        </p:nvSpPr>
        <p:spPr>
          <a:xfrm>
            <a:off x="2635250" y="8331200"/>
            <a:ext cx="4454205" cy="7620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5000" i="0" b="0" spc="500" dirty="0" smtClean="0" lang="zh-CN">
                <a:solidFill>
                  <a:srgbClr val="000000"/>
                </a:solidFill>
                <a:latin typeface="OPPOSans-B"/>
                <a:ea typeface="OPPOSans-B"/>
              </a:rPr>
              <a:t>新增播放量</a:t>
            </a:r>
            <a:endParaRPr lang="zh-CN" altLang="en-US"/>
          </a:p>
        </p:txBody>
      </p:sp>
      <p:sp>
        <p:nvSpPr>
          <p:cNvPr id="809" name="Object 809"/>
          <p:cNvSpPr txBox="1"/>
          <p:nvPr/>
        </p:nvSpPr>
        <p:spPr>
          <a:xfrm>
            <a:off x="17231372" y="5661533"/>
            <a:ext cx="4105178" cy="7366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4800" i="0" b="0" dirty="0" smtClean="0" lang="zh-CN">
                <a:solidFill>
                  <a:srgbClr val="C10000"/>
                </a:solidFill>
                <a:latin typeface="OPPOSans-B"/>
                <a:ea typeface="OPPOSans-B"/>
              </a:rPr>
              <a:t>1,234,5亿次</a:t>
            </a:r>
            <a:endParaRPr lang="zh-CN" altLang="en-US"/>
          </a:p>
        </p:txBody>
      </p:sp>
      <p:sp>
        <p:nvSpPr>
          <p:cNvPr id="8010" name="Object 8010"/>
          <p:cNvSpPr txBox="1"/>
          <p:nvPr/>
        </p:nvSpPr>
        <p:spPr>
          <a:xfrm>
            <a:off x="17212322" y="8303133"/>
            <a:ext cx="4105178" cy="7366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4800" i="0" b="0" dirty="0" smtClean="0" lang="zh-CN">
                <a:solidFill>
                  <a:srgbClr val="C10000"/>
                </a:solidFill>
                <a:latin typeface="OPPOSans-B"/>
                <a:ea typeface="OPPOSans-B"/>
              </a:rPr>
              <a:t>3,234,5亿次</a:t>
            </a:r>
            <a:endParaRPr lang="zh-CN" altLang="en-US"/>
          </a:p>
        </p:txBody>
      </p:sp>
      <p:sp>
        <p:nvSpPr>
          <p:cNvPr id="8011" name="Object 8011"/>
          <p:cNvSpPr txBox="1"/>
          <p:nvPr/>
        </p:nvSpPr>
        <p:spPr>
          <a:xfrm>
            <a:off x="9140332" y="3298553"/>
            <a:ext cx="7004697" cy="9652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6250" i="0" b="1" dirty="0" smtClean="0" lang="zh-CN">
                <a:solidFill>
                  <a:srgbClr val="000000"/>
                </a:solidFill>
                <a:latin typeface="OPPOSans-B"/>
                <a:ea typeface="OPPOSans-B"/>
              </a:rPr>
              <a:t>业务成果</a:t>
            </a:r>
            <a:endParaRPr lang="zh-CN" altLang="en-US"/>
          </a:p>
        </p:txBody>
      </p:sp>
      <p:sp>
        <p:nvSpPr>
          <p:cNvPr id="8012" name="Object 8012"/>
          <p:cNvSpPr txBox="1"/>
          <p:nvPr/>
        </p:nvSpPr>
        <p:spPr>
          <a:xfrm>
            <a:off x="977900" y="1001649"/>
            <a:ext cx="7149340" cy="5461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3600" i="0" b="0" dirty="0" smtClean="0" lang="zh-CN">
                <a:solidFill>
                  <a:srgbClr val="595757"/>
                </a:solidFill>
                <a:latin typeface="OPPOSans-B"/>
                <a:ea typeface="OPPOSans-B"/>
              </a:rPr>
              <a:t>管理工作复盘</a:t>
            </a:r>
            <a:endParaRPr lang="zh-CN" altLang="en-US"/>
          </a:p>
        </p:txBody>
      </p:sp>
      <p:sp>
        <p:nvSpPr>
          <p:cNvPr id="8013" name="Object 8013"/>
          <p:cNvSpPr txBox="1"/>
          <p:nvPr/>
        </p:nvSpPr>
        <p:spPr>
          <a:xfrm>
            <a:off x="990600" y="1586483"/>
            <a:ext cx="7136650" cy="3683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2400" i="0" b="0" dirty="0" smtClean="0" lang="zh-CN">
                <a:solidFill>
                  <a:srgbClr val="595757"/>
                </a:solidFill>
                <a:latin typeface="OPPOSans-R"/>
                <a:ea typeface="OPPOSans-R"/>
              </a:rPr>
              <a:t>MANAGEMENT REWORK</a:t>
            </a:r>
            <a:endParaRPr lang="zh-CN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1" name="image 901"/>
          <p:cNvPicPr>
            <a:picLocks noChangeAspect="1"/>
          </p:cNvPicPr>
          <p:nvPr/>
        </p:nvPicPr>
        <p:blipFill>
          <a:blip r:embed="rId901">
                </a:blip>
          <a:srcRect/>
          <a:stretch>
            <a:fillRect/>
          </a:stretch>
        </p:blipFill>
        <p:spPr>
          <a:xfrm rot="0" flipV="0" flipH="0">
            <a:off x="0" y="863600"/>
            <a:ext cx="787400" cy="1295400"/>
          </a:xfrm>
          <a:prstGeom prst="rect">
            <a:avLst/>
          </a:prstGeom>
        </p:spPr>
      </p:pic>
      <p:pic>
        <p:nvPicPr>
          <p:cNvPr id="902" name="image 902"/>
          <p:cNvPicPr>
            <a:picLocks noChangeAspect="1"/>
          </p:cNvPicPr>
          <p:nvPr/>
        </p:nvPicPr>
        <p:blipFill>
          <a:blip r:embed="rId902">
                </a:blip>
          <a:srcRect/>
          <a:stretch>
            <a:fillRect/>
          </a:stretch>
        </p:blipFill>
        <p:spPr>
          <a:xfrm rot="0" flipV="0" flipH="0">
            <a:off x="4169424" y="4521200"/>
            <a:ext cx="3009900" cy="3505200"/>
          </a:xfrm>
          <a:prstGeom prst="rect">
            <a:avLst/>
          </a:prstGeom>
        </p:spPr>
      </p:pic>
      <p:pic>
        <p:nvPicPr>
          <p:cNvPr id="903" name="image 903"/>
          <p:cNvPicPr>
            <a:picLocks noChangeAspect="1"/>
          </p:cNvPicPr>
          <p:nvPr/>
        </p:nvPicPr>
        <p:blipFill>
          <a:blip r:embed="rId903">
                </a:blip>
          <a:srcRect/>
          <a:stretch>
            <a:fillRect/>
          </a:stretch>
        </p:blipFill>
        <p:spPr>
          <a:xfrm rot="0" flipV="0" flipH="0">
            <a:off x="5299724" y="5867400"/>
            <a:ext cx="749300" cy="812800"/>
          </a:xfrm>
          <a:prstGeom prst="rect">
            <a:avLst/>
          </a:prstGeom>
        </p:spPr>
      </p:pic>
      <p:sp>
        <p:nvSpPr>
          <p:cNvPr id="904" name="Object 904"/>
          <p:cNvSpPr txBox="1"/>
          <p:nvPr/>
        </p:nvSpPr>
        <p:spPr>
          <a:xfrm>
            <a:off x="2886077" y="9291593"/>
            <a:ext cx="5698438" cy="11303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25000"/>
              </a:lnSpc>
            </a:pPr>
            <a:r>
              <a:rPr sz="3000" i="0" b="0" dirty="0" smtClean="0" lang="zh-CN">
                <a:solidFill>
                  <a:srgbClr val="3E3E3E"/>
                </a:solidFill>
                <a:latin typeface="OPPOSans-R"/>
                <a:ea typeface="OPPOSans-R"/>
              </a:rPr>
              <a:t>无论马云的决定是什么，我的任务就是帮其成为最</a:t>
            </a:r>
            <a:endParaRPr lang="zh-CN" altLang="en-US"/>
          </a:p>
        </p:txBody>
      </p:sp>
      <p:pic>
        <p:nvPicPr>
          <p:cNvPr id="905" name="image 905"/>
          <p:cNvPicPr>
            <a:picLocks noChangeAspect="1"/>
          </p:cNvPicPr>
          <p:nvPr/>
        </p:nvPicPr>
        <p:blipFill>
          <a:blip r:embed="rId905">
                </a:blip>
          <a:srcRect/>
          <a:stretch>
            <a:fillRect/>
          </a:stretch>
        </p:blipFill>
        <p:spPr>
          <a:xfrm rot="0" flipV="0" flipH="0">
            <a:off x="16932924" y="4495800"/>
            <a:ext cx="3009900" cy="3505200"/>
          </a:xfrm>
          <a:prstGeom prst="rect">
            <a:avLst/>
          </a:prstGeom>
        </p:spPr>
      </p:pic>
      <p:pic>
        <p:nvPicPr>
          <p:cNvPr id="906" name="image 906"/>
          <p:cNvPicPr>
            <a:picLocks noChangeAspect="1"/>
          </p:cNvPicPr>
          <p:nvPr/>
        </p:nvPicPr>
        <p:blipFill>
          <a:blip r:embed="rId906">
                </a:blip>
          <a:srcRect/>
          <a:stretch>
            <a:fillRect/>
          </a:stretch>
        </p:blipFill>
        <p:spPr>
          <a:xfrm rot="0" flipV="0" flipH="0">
            <a:off x="18063224" y="5867400"/>
            <a:ext cx="749300" cy="812800"/>
          </a:xfrm>
          <a:prstGeom prst="rect">
            <a:avLst/>
          </a:prstGeom>
        </p:spPr>
      </p:pic>
      <p:sp>
        <p:nvSpPr>
          <p:cNvPr id="907" name="Object 907"/>
          <p:cNvSpPr txBox="1"/>
          <p:nvPr/>
        </p:nvSpPr>
        <p:spPr>
          <a:xfrm>
            <a:off x="15829589" y="9291593"/>
            <a:ext cx="5329633" cy="11303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25000"/>
              </a:lnSpc>
            </a:pPr>
            <a:r>
              <a:rPr sz="3000" i="0" b="0" dirty="0" smtClean="0" lang="zh-CN">
                <a:solidFill>
                  <a:srgbClr val="3E3E3E"/>
                </a:solidFill>
                <a:latin typeface="OPPOSans-R"/>
                <a:ea typeface="OPPOSans-R"/>
              </a:rPr>
              <a:t>无论马云的决定是什么，我的任务就是帮其成为最</a:t>
            </a:r>
            <a:endParaRPr lang="zh-CN" altLang="en-US"/>
          </a:p>
        </p:txBody>
      </p:sp>
      <p:pic>
        <p:nvPicPr>
          <p:cNvPr id="908" name="image 908"/>
          <p:cNvPicPr>
            <a:picLocks noChangeAspect="1"/>
          </p:cNvPicPr>
          <p:nvPr/>
        </p:nvPicPr>
        <p:blipFill>
          <a:blip r:embed="rId908">
                </a:blip>
          <a:srcRect/>
          <a:stretch>
            <a:fillRect/>
          </a:stretch>
        </p:blipFill>
        <p:spPr>
          <a:xfrm rot="0" flipV="0" flipH="0">
            <a:off x="10557524" y="4521200"/>
            <a:ext cx="3022600" cy="3505200"/>
          </a:xfrm>
          <a:prstGeom prst="rect">
            <a:avLst/>
          </a:prstGeom>
        </p:spPr>
      </p:pic>
      <p:pic>
        <p:nvPicPr>
          <p:cNvPr id="909" name="image 909"/>
          <p:cNvPicPr>
            <a:picLocks noChangeAspect="1"/>
          </p:cNvPicPr>
          <p:nvPr/>
        </p:nvPicPr>
        <p:blipFill>
          <a:blip r:embed="rId909">
                </a:blip>
          <a:srcRect/>
          <a:stretch>
            <a:fillRect/>
          </a:stretch>
        </p:blipFill>
        <p:spPr>
          <a:xfrm rot="0" flipV="0" flipH="0">
            <a:off x="11687824" y="5867400"/>
            <a:ext cx="749300" cy="812800"/>
          </a:xfrm>
          <a:prstGeom prst="rect">
            <a:avLst/>
          </a:prstGeom>
        </p:spPr>
      </p:pic>
      <p:sp>
        <p:nvSpPr>
          <p:cNvPr id="9010" name="Object 9010"/>
          <p:cNvSpPr txBox="1"/>
          <p:nvPr/>
        </p:nvSpPr>
        <p:spPr>
          <a:xfrm>
            <a:off x="9386949" y="9291593"/>
            <a:ext cx="5640205" cy="11303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25000"/>
              </a:lnSpc>
            </a:pPr>
            <a:r>
              <a:rPr sz="3000" i="0" b="0" dirty="0" smtClean="0" lang="zh-CN">
                <a:solidFill>
                  <a:srgbClr val="3E3E3E"/>
                </a:solidFill>
                <a:latin typeface="OPPOSans-R"/>
                <a:ea typeface="OPPOSans-R"/>
              </a:rPr>
              <a:t>无论马云的决定是什么，我的任务就是帮其成为最</a:t>
            </a:r>
            <a:endParaRPr lang="zh-CN" altLang="en-US"/>
          </a:p>
        </p:txBody>
      </p:sp>
      <p:sp>
        <p:nvSpPr>
          <p:cNvPr id="9011" name="Object 9011"/>
          <p:cNvSpPr txBox="1"/>
          <p:nvPr/>
        </p:nvSpPr>
        <p:spPr>
          <a:xfrm>
            <a:off x="7907598" y="2861322"/>
            <a:ext cx="8568802" cy="9652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6250" i="0" b="1" dirty="0" smtClean="0" lang="zh-CN">
                <a:solidFill>
                  <a:srgbClr val="000000"/>
                </a:solidFill>
                <a:latin typeface="OPPOSans-B"/>
                <a:ea typeface="OPPOSans-B"/>
              </a:rPr>
              <a:t>全网排名情况</a:t>
            </a:r>
            <a:endParaRPr lang="zh-CN" altLang="en-US"/>
          </a:p>
        </p:txBody>
      </p:sp>
      <p:sp>
        <p:nvSpPr>
          <p:cNvPr id="9012" name="Object 9012"/>
          <p:cNvSpPr txBox="1"/>
          <p:nvPr/>
        </p:nvSpPr>
        <p:spPr>
          <a:xfrm>
            <a:off x="2709449" y="8436301"/>
            <a:ext cx="5929702" cy="6096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16666"/>
              </a:lnSpc>
            </a:pPr>
            <a:r>
              <a:rPr sz="3400" i="0" b="0" dirty="0" smtClean="0" lang="zh-CN">
                <a:solidFill>
                  <a:srgbClr val="000000"/>
                </a:solidFill>
                <a:latin typeface="OPPOSans-B"/>
                <a:ea typeface="OPPOSans-B"/>
              </a:rPr>
              <a:t>华鼎榜—舞蹈分类第1</a:t>
            </a:r>
            <a:endParaRPr lang="zh-CN" altLang="en-US" sz="3400"/>
          </a:p>
          <a:p>
            <a:pPr algn="ctr">
              <a:lnSpc>
                <a:spcPct val="116666"/>
              </a:lnSpc>
            </a:pPr>
            <a:p>
              <a:pPr algn="ctr">
                <a:br>
                  <a:rPr lang="en-US" altLang="zh-CN" dirty="0"/>
                </a:br>
              </a:pPr>
              <a:endParaRPr lang="zh-CN" altLang="en-US" dirty="0" sz="3400"/>
            </a:p>
            <a:endParaRPr lang="zh-CN" altLang="en-US"/>
          </a:p>
        </p:txBody>
      </p:sp>
      <p:sp>
        <p:nvSpPr>
          <p:cNvPr id="9013" name="Object 9013"/>
          <p:cNvSpPr txBox="1"/>
          <p:nvPr/>
        </p:nvSpPr>
        <p:spPr>
          <a:xfrm>
            <a:off x="9095305" y="8436301"/>
            <a:ext cx="5948707" cy="6096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16666"/>
              </a:lnSpc>
            </a:pPr>
            <a:r>
              <a:rPr sz="3400" i="0" b="0" dirty="0" smtClean="0" lang="zh-CN">
                <a:solidFill>
                  <a:srgbClr val="000000"/>
                </a:solidFill>
                <a:latin typeface="OPPOSans-B"/>
                <a:ea typeface="OPPOSans-B"/>
              </a:rPr>
              <a:t>歌唱榜—恰当分类第1</a:t>
            </a:r>
            <a:endParaRPr lang="zh-CN" altLang="en-US" sz="3400"/>
          </a:p>
          <a:p>
            <a:pPr algn="ctr">
              <a:lnSpc>
                <a:spcPct val="116666"/>
              </a:lnSpc>
            </a:pPr>
            <a:p>
              <a:pPr algn="ctr">
                <a:br>
                  <a:rPr lang="en-US" altLang="zh-CN" dirty="0"/>
                </a:br>
              </a:pPr>
              <a:endParaRPr lang="zh-CN" altLang="en-US" dirty="0" sz="3400"/>
            </a:p>
            <a:endParaRPr lang="zh-CN" altLang="en-US"/>
          </a:p>
        </p:txBody>
      </p:sp>
      <p:sp>
        <p:nvSpPr>
          <p:cNvPr id="9014" name="Object 9014"/>
          <p:cNvSpPr txBox="1"/>
          <p:nvPr/>
        </p:nvSpPr>
        <p:spPr>
          <a:xfrm>
            <a:off x="15464355" y="8436301"/>
            <a:ext cx="5948707" cy="6096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16666"/>
              </a:lnSpc>
            </a:pPr>
            <a:r>
              <a:rPr sz="3400" i="0" b="0" dirty="0" smtClean="0" lang="zh-CN">
                <a:solidFill>
                  <a:srgbClr val="000000"/>
                </a:solidFill>
                <a:latin typeface="OPPOSans-B"/>
                <a:ea typeface="OPPOSans-B"/>
              </a:rPr>
              <a:t>音乐榜—贝多芬分类第1</a:t>
            </a:r>
            <a:endParaRPr lang="zh-CN" altLang="en-US" sz="3400"/>
          </a:p>
          <a:p>
            <a:pPr algn="ctr">
              <a:lnSpc>
                <a:spcPct val="116666"/>
              </a:lnSpc>
            </a:pPr>
            <a:p>
              <a:pPr algn="ctr">
                <a:br>
                  <a:rPr lang="en-US" altLang="zh-CN" dirty="0"/>
                </a:br>
              </a:pPr>
              <a:endParaRPr lang="zh-CN" altLang="en-US" dirty="0" sz="3400"/>
            </a:p>
            <a:endParaRPr lang="zh-CN" altLang="en-US"/>
          </a:p>
        </p:txBody>
      </p:sp>
      <p:sp>
        <p:nvSpPr>
          <p:cNvPr id="9015" name="Object 9015"/>
          <p:cNvSpPr txBox="1"/>
          <p:nvPr/>
        </p:nvSpPr>
        <p:spPr>
          <a:xfrm>
            <a:off x="977900" y="1001649"/>
            <a:ext cx="7149340" cy="5461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3600" i="0" b="0" dirty="0" smtClean="0" lang="zh-CN">
                <a:solidFill>
                  <a:srgbClr val="595757"/>
                </a:solidFill>
                <a:latin typeface="OPPOSans-B"/>
                <a:ea typeface="OPPOSans-B"/>
              </a:rPr>
              <a:t>管理工作复盘</a:t>
            </a:r>
            <a:endParaRPr lang="zh-CN" altLang="en-US"/>
          </a:p>
        </p:txBody>
      </p:sp>
      <p:sp>
        <p:nvSpPr>
          <p:cNvPr id="9016" name="Object 9016"/>
          <p:cNvSpPr txBox="1"/>
          <p:nvPr/>
        </p:nvSpPr>
        <p:spPr>
          <a:xfrm>
            <a:off x="990600" y="1586483"/>
            <a:ext cx="7136650" cy="3683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2400" i="0" b="0" dirty="0" smtClean="0" lang="zh-CN">
                <a:solidFill>
                  <a:srgbClr val="595757"/>
                </a:solidFill>
                <a:latin typeface="OPPOSans-R"/>
                <a:ea typeface="OPPOSans-R"/>
              </a:rPr>
              <a:t>MANAGEMENT REWORK</a:t>
            </a:r>
            <a:endParaRPr lang="zh-CN" alt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</PresentationFormat>
  <Paragraphs>0</Paragraphs>
  <Slides>1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Office Theme</vt:lpstr>
      <vt:lpstr>Slide 1</vt:lpstr>
    </vt:vector>
  </TitlesOfParts>
  <Company>稿定设计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稿定设计 ppt</dc:title>
  <dc:subject>www.gaoding.com</dc:subject>
  <dc:creator>稿定设计</dc:creator>
  <cp:lastModifiedBy>稿定设计</cp:lastModifiedBy>
  <cp:revision>1</cp:revision>
  <dcterms:created xsi:type="dcterms:W3CDTF">2020-12-02T14:31:11.440Z</dcterms:created>
  <dcterms:modified xsi:type="dcterms:W3CDTF">2020-12-02T14:31:11.440Z</dcterms:modified>
</cp:coreProperties>
</file>